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8"/>
  </p:notesMasterIdLst>
  <p:handoutMasterIdLst>
    <p:handoutMasterId r:id="rId19"/>
  </p:handoutMasterIdLst>
  <p:sldIdLst>
    <p:sldId id="295" r:id="rId2"/>
    <p:sldId id="259" r:id="rId3"/>
    <p:sldId id="290" r:id="rId4"/>
    <p:sldId id="296" r:id="rId5"/>
    <p:sldId id="291" r:id="rId6"/>
    <p:sldId id="287" r:id="rId7"/>
    <p:sldId id="288" r:id="rId8"/>
    <p:sldId id="293" r:id="rId9"/>
    <p:sldId id="289" r:id="rId10"/>
    <p:sldId id="297" r:id="rId11"/>
    <p:sldId id="281" r:id="rId12"/>
    <p:sldId id="268" r:id="rId13"/>
    <p:sldId id="266" r:id="rId14"/>
    <p:sldId id="294" r:id="rId15"/>
    <p:sldId id="292" r:id="rId16"/>
    <p:sldId id="28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3F0"/>
    <a:srgbClr val="D1D8B7"/>
    <a:srgbClr val="A09D79"/>
    <a:srgbClr val="AD5C4D"/>
    <a:srgbClr val="543E35"/>
    <a:srgbClr val="637700"/>
    <a:srgbClr val="FFF4ED"/>
    <a:srgbClr val="5E6A76"/>
    <a:srgbClr val="000000"/>
    <a:srgbClr val="D7D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171822-A419-26E5-167A-C0821C70E3F2}" v="285" dt="2023-08-14T02:20:50.140"/>
    <p1510:client id="{093877E3-1763-6EB8-24DD-CFDD79DD0D0A}" v="181" dt="2023-08-14T04:11:00.922"/>
    <p1510:client id="{0B3BF5A7-B5C9-0FDC-ED23-56D9A31AF991}" v="523" dt="2023-08-14T19:15:50.218"/>
    <p1510:client id="{108ADEB1-646F-A606-A0CF-FD5CF61A24AD}" v="580" dt="2023-08-14T23:42:05.293"/>
    <p1510:client id="{130B4A2C-8078-A59A-B639-7EDF6CF25F21}" v="16" dt="2023-08-14T19:20:53.625"/>
    <p1510:client id="{25C3C33B-3D57-B12D-014D-4F1954509719}" v="44" dt="2023-08-10T17:47:26.952"/>
    <p1510:client id="{26922B7E-95AF-600E-C568-3DEF30B7B852}" v="125" dt="2023-08-15T03:24:17.078"/>
    <p1510:client id="{2A13AFC9-912F-F47B-B613-E3391F1DEC39}" v="15" dt="2023-08-10T20:31:46.614"/>
    <p1510:client id="{BD2BD635-4F92-1F9C-CCE3-82D8FB9749F5}" v="28" dt="2023-08-15T15:49:04.212"/>
    <p1510:client id="{C8D719E7-3906-4D5C-A33B-48FE7ADA2593}" v="7" dt="2023-08-15T04:33:12.223"/>
    <p1510:client id="{D5A27496-F596-CC4F-AB0C-D3CC379820E3}" v="93" dt="2023-08-11T20:28:12.856"/>
    <p1510:client id="{DB65E5A2-165D-FE92-D77C-93621430F60A}" v="117" dt="2023-08-10T21:01:09.163"/>
  </p1510:revLst>
</p1510:revInfo>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15" autoAdjust="0"/>
    <p:restoredTop sz="85518"/>
  </p:normalViewPr>
  <p:slideViewPr>
    <p:cSldViewPr snapToGrid="0">
      <p:cViewPr>
        <p:scale>
          <a:sx n="79" d="100"/>
          <a:sy n="79" d="100"/>
        </p:scale>
        <p:origin x="1544" y="560"/>
      </p:cViewPr>
      <p:guideLst>
        <p:guide orient="horz" pos="528"/>
        <p:guide pos="3864"/>
        <p:guide orient="horz" pos="1272"/>
        <p:guide orient="horz" pos="2312"/>
        <p:guide orient="horz" pos="1944"/>
        <p:guide orient="horz" pos="2328"/>
      </p:guideLst>
    </p:cSldViewPr>
  </p:slideViewPr>
  <p:outlineViewPr>
    <p:cViewPr>
      <p:scale>
        <a:sx n="33" d="100"/>
        <a:sy n="33" d="100"/>
      </p:scale>
      <p:origin x="0" y="0"/>
    </p:cViewPr>
  </p:outlineViewPr>
  <p:notesTextViewPr>
    <p:cViewPr>
      <p:scale>
        <a:sx n="135" d="100"/>
        <a:sy n="135" d="100"/>
      </p:scale>
      <p:origin x="0" y="0"/>
    </p:cViewPr>
  </p:notesTextViewPr>
  <p:notesViewPr>
    <p:cSldViewPr snapToGrid="0">
      <p:cViewPr varScale="1">
        <p:scale>
          <a:sx n="58" d="100"/>
          <a:sy n="58" d="100"/>
        </p:scale>
        <p:origin x="32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8/17/23</a:t>
            </a:fld>
            <a:endParaRPr lang="en-US"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5T04:33:38.566"/>
    </inkml:context>
    <inkml:brush xml:id="br0">
      <inkml:brushProperty name="width" value="0.1" units="cm"/>
      <inkml:brushProperty name="height" value="0.1" units="cm"/>
    </inkml:brush>
  </inkml:definitions>
  <inkml:trace contextRef="#ctx0" brushRef="#br0">23707 14711 0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5T04:33:38.570"/>
    </inkml:context>
    <inkml:brush xml:id="br0">
      <inkml:brushProperty name="width" value="0.1" units="cm"/>
      <inkml:brushProperty name="height" value="0.1" units="cm"/>
    </inkml:brush>
  </inkml:definitions>
  <inkml:trace contextRef="#ctx0" brushRef="#br0">24897 12462 0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5T04:33:38.571"/>
    </inkml:context>
    <inkml:brush xml:id="br0">
      <inkml:brushProperty name="width" value="0.1" units="cm"/>
      <inkml:brushProperty name="height" value="0.1" units="cm"/>
    </inkml:brush>
  </inkml:definitions>
  <inkml:trace contextRef="#ctx0" brushRef="#br0">24897 12462 0 0 0,'0'0'0'0'0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5T04:33:38.572"/>
    </inkml:context>
    <inkml:brush xml:id="br0">
      <inkml:brushProperty name="width" value="0.1" units="cm"/>
      <inkml:brushProperty name="height" value="0.1" units="cm"/>
    </inkml:brush>
  </inkml:definitions>
  <inkml:trace contextRef="#ctx0" brushRef="#br0">25188 14870 0 0 0,'0'0'0'0'0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5T04:33:38.573"/>
    </inkml:context>
    <inkml:brush xml:id="br0">
      <inkml:brushProperty name="width" value="0.1" units="cm"/>
      <inkml:brushProperty name="height" value="0.1" units="cm"/>
    </inkml:brush>
  </inkml:definitions>
  <inkml:trace contextRef="#ctx0" brushRef="#br0">18256 4763 0 0 0,'0'0'0'0'0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7T23:23:10.920"/>
    </inkml:context>
    <inkml:brush xml:id="br0">
      <inkml:brushProperty name="width" value="0.1" units="cm"/>
      <inkml:brushProperty name="height" value="0.1" units="cm"/>
      <inkml:brushProperty name="color" value="#E71225"/>
    </inkml:brush>
  </inkml:definitions>
  <inkml:trace contextRef="#ctx0" brushRef="#br0">100 0 24575,'0'60'0,"0"-1"0,0-24 0,0 26 0,0-7 0,0-43 0,0-5 0,0 5 0,0-6 0,0 1 0,0 0 0,0-1 0,0 1 0,0 2 0,0-1 0,0 1 0,0 1 0,0-3 0,0 5 0,0 1 0,-2-2 0,1 1 0,-2-2 0,3 0 0,0 0 0,0 3 0,0-6 0,0 6 0,0-3 0,0 0 0,0 3 0,0-6 0,0 5 0,0-4 0,0 4 0,0-4 0,0 1 0,0-2 0,0 2 0,0-1 0,0 1 0,0-2 0,0-1 0,0 1 0,0 2 0,-2 1 0,1 0 0,-1-1 0,2-2 0,0-1 0,0 1 0,0-1 0,0 1 0,0-1 0,0 1 0,-3 0 0,3-1 0,-3 1 0,3-1 0,0 1 0,0-1 0,-2 1 0,1-1 0,-1 1 0,2 0 0,0-1 0,0 1 0,0-1 0,0 1 0,0-1 0,0 1 0,0-1 0,0 1 0,0-1 0,0 1 0,0 0 0,0-1 0,0 1 0,0-1 0,-3-2 0,-7 0 0,-17-11 0,12 6 0,-8-5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7T23:23:14.723"/>
    </inkml:context>
    <inkml:brush xml:id="br0">
      <inkml:brushProperty name="width" value="0.1" units="cm"/>
      <inkml:brushProperty name="height" value="0.1" units="cm"/>
      <inkml:brushProperty name="color" value="#E71225"/>
    </inkml:brush>
  </inkml:definitions>
  <inkml:trace contextRef="#ctx0" brushRef="#br0">36 0 24575,'0'9'0,"0"-1"0,0-2 0,0-1 0,0 1 0,0 2 0,0-1 0,0 4 0,0-5 0,0 3 0,0-4 0,0 1 0,0 3 0,0-3 0,0 2 0,0-2 0,0-1 0,0 1 0,0 3 0,0-3 0,0 2 0,0-2 0,0 2 0,0-1 0,0 1 0,0 1 0,0-3 0,0 3 0,0-1 0,0-1 0,0 1 0,0 1 0,0-3 0,0 2 0,0-2 0,0 3 0,0-3 0,0 2 0,0-2 0,0 2 0,0-1 0,0 4 0,0-4 0,0 4 0,0-5 0,0 6 0,0-6 0,0 6 0,0-3 0,0 0 0,0 3 0,0-3 0,0 3 0,0-2 0,0 1 0,0 1 0,0 1 0,0-1 0,0-1 0,0-5 0,0 6 0,0-3 0,0 1 0,0 1 0,2-5 0,-1 6 0,1-6 0,-2 6 0,0-6 0,0 3 0,0-1 0,0-2 0,0 3 0,3-1 0,-2-1 0,2 1 0,-3 1 0,0 0 0,0 0 0,0 2 0,0-5 0,0 3 0,0-4 0,0 1 0,0 2 0,0-1 0,0 1 0,0-2 0,2-1 0,-1 1 0,1-1 0,-2 1 0,3-1 0,-3 1 0,3 2 0,-3-1 0,0 1 0,0-2 0,0-1 0,0 1 0,2 0 0,-1-1 0,1 1 0,-2 2 0,0-2 0,0 2 0,0-3 0,3 1 0,-3-1 0,3 1 0,-3 0 0,0-1 0,0 1 0,0-1 0,2 1 0,-1-1 0,1 1 0,-2-1 0,0 1 0,0-1 0,0 1 0,0 0 0,0-1 0,0 1 0,0-1 0,0 1 0,0-1 0,3-2 0,-3 2 0,3-2 0,-3 3 0,0 0 0,-3-6 0,-8-12 0,-17-2 0,12-2 0,-7 8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7T23:23:17.626"/>
    </inkml:context>
    <inkml:brush xml:id="br0">
      <inkml:brushProperty name="width" value="0.1" units="cm"/>
      <inkml:brushProperty name="height" value="0.1" units="cm"/>
      <inkml:brushProperty name="color" value="#E71225"/>
    </inkml:brush>
  </inkml:definitions>
  <inkml:trace contextRef="#ctx0" brushRef="#br0">45 0 24575,'0'9'0,"0"-1"0,0 0 0,0-1 0,0 1 0,0 1 0,0-3 0,0 3 0,0-4 0,0 4 0,0-3 0,0 5 0,0-4 0,0 4 0,0-4 0,0 4 0,0-2 0,0 1 0,0 1 0,0-1 0,0 2 0,0 0 0,0 0 0,0 1 0,0-1 0,0 0 0,0 0 0,0 1 0,0-4 0,0 3 0,0-3 0,3 3 0,-3-3 0,3 3 0,-3-6 0,0 6 0,2-6 0,-1 6 0,1-6 0,1 8 0,-2-7 0,2 7 0,-3-8 0,0 6 0,2-6 0,-1 5 0,1-1 0,-2-1 0,0 3 0,0-6 0,0 5 0,0-4 0,0 4 0,0-5 0,0 6 0,0-6 0,0 6 0,0-6 0,0 6 0,0-3 0,0 0 0,0 3 0,0-6 0,0 6 0,0-3 0,0 0 0,0 3 0,0-1 0,0-1 0,0 4 0,0-7 0,0 1 0,3 1 0,-2-3 0,1 6 0,-2-6 0,0 2 0,0 1 0,0-3 0,3 6 0,-2-6 0,1 3 0,-2-4 0,0 1 0,0 2 0,0-1 0,0 1 0,0-2 0,0 2 0,0-2 0,0 3 0,0 2 0,0-1 0,0 2 0,0-1 0,0-5 0,0 6 0,0-6 0,0 6 0,0-3 0,0 0 0,0 3 0,0-6 0,0 6 0,0-6 0,0 6 0,0-6 0,0 5 0,0-4 0,0 1 0,0 1 0,0-3 0,0 3 0,0-4 0,0 4 0,0-3 0,0 3 0,0-4 0,0 1 0,0 2 0,0-2 0,0 2 0,0-3 0,0 1 0,0-1 0,0 1 0,0 0 0,0-1 0,0 1 0,0-1 0,0 1 0,0-1 0,0 1 0,0-1 0,0 1 0,0 0 0,0-1 0,0 1 0,0-1 0,0 1 0,0-1 0,-2-2 0,-5-13 0,-13-13 0,-1-17 0,3 15 0,6 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7T23:23:20.804"/>
    </inkml:context>
    <inkml:brush xml:id="br0">
      <inkml:brushProperty name="width" value="0.1" units="cm"/>
      <inkml:brushProperty name="height" value="0.1" units="cm"/>
      <inkml:brushProperty name="color" value="#E71225"/>
    </inkml:brush>
  </inkml:definitions>
  <inkml:trace contextRef="#ctx0" brushRef="#br0">78 0 24575,'0'12'0,"0"0"0,0-3 0,0 2 0,0-4 0,0 1 0,0-2 0,0-1 0,0 4 0,0-3 0,0 3 0,0-1 0,0-2 0,0 6 0,0-6 0,0 6 0,0-6 0,0 6 0,0-6 0,0 5 0,0-4 0,0 4 0,0-1 0,0 2 0,0-3 0,0 3 0,0-3 0,0 0 0,0 3 0,0-3 0,0 0 0,0 3 0,0-6 0,0 6 0,0-6 0,0 6 0,0-3 0,0 0 0,0 3 0,0-6 0,0 5 0,0-1 0,0-1 0,0 3 0,0-6 0,0 2 0,0 1 0,0-3 0,0 3 0,0-4 0,0 1 0,0-1 0,0 4 0,0-3 0,0 3 0,0-4 0,0 1 0,0-1 0,0 1 0,0 2 0,0 1 0,0 0 0,0-1 0,0 1 0,0-3 0,2 3 0,-1-1 0,1-1 0,-2 1 0,3 1 0,-3-3 0,3 6 0,-3-6 0,0 2 0,3-2 0,-3 3 0,3-3 0,-3 2 0,2-2 0,-1-1 0,1 4 0,-2-3 0,3 3 0,-3-4 0,3 1 0,-1 2 0,-1-2 0,1 2 0,-2-2 0,3-1 0,-2 1 0,1-1 0,-2 1 0,0-1 0,0 1 0,2 0 0,-1-1 0,2 1 0,-3-1 0,2 1 0,-1-1 0,1 1 0,-2-1 0,3 1 0,-3-1 0,3 1 0,-1 0 0,-1-1 0,1 1 0,-2 2 0,3-2 0,-3 2 0,3-3 0,-3 1 0,2-1 0,-1 4 0,1-3 0,-2 3 0,0-4 0,0 1 0,0 0 0,0-1 0,3 1 0,-3-1 0,3 1 0,-3-1 0,0 1 0,0-1 0,0 1 0,0-1 0,0 1 0,0 0 0,0-1 0,0 4 0,0-3 0,0 5 0,0-5 0,0 5 0,0-5 0,0 3 0,0-3 0,0 2 0,0-2 0,0 3 0,0-4 0,0 4 0,0-3 0,0 3 0,0-4 0,0 1 0,0 2 0,0-1 0,0 1 0,0 1 0,0-3 0,0 3 0,0-4 0,0 1 0,0-1 0,0 1 0,0-1 0,0 1 0,0 0 0,0 2 0,0-2 0,0 2 0,0-3 0,0 1 0,0-1 0,0 1 0,0-1 0,0 1 0,-3-3 0,-3 0 0,-3-9 0,-12-9 0,-30-8 0,27 5 0,-18 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8/17/23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At TRINAT, we look for right-handed neutrinos by monitoring the nuclear beta decay of unstable potassium isotopes. Since B-decay is an example of a weak interaction, and the weak force violates parity conservation, there is an asymmetry in the direction of emitted decay products. Our observable, the angular distribution, depends highly on the spin-polarization of the potassium atoms. Thus to determine the neutrino asymmetry, we need to polarize our atoms, which we do through optical pumping and quantify the degree of polarization. We need the trap to be confined in one spot to do optical pumping and to be able to deduce information about the decay products.</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2</a:t>
            </a:fld>
            <a:endParaRPr lang="en-US" noProof="0" dirty="0"/>
          </a:p>
        </p:txBody>
      </p:sp>
    </p:spTree>
    <p:extLst>
      <p:ext uri="{BB962C8B-B14F-4D97-AF65-F5344CB8AC3E}">
        <p14:creationId xmlns:p14="http://schemas.microsoft.com/office/powerpoint/2010/main" val="2238771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smtClean="0"/>
              <a:t>12</a:t>
            </a:fld>
            <a:endParaRPr lang="en-US" dirty="0"/>
          </a:p>
        </p:txBody>
      </p:sp>
    </p:spTree>
    <p:extLst>
      <p:ext uri="{BB962C8B-B14F-4D97-AF65-F5344CB8AC3E}">
        <p14:creationId xmlns:p14="http://schemas.microsoft.com/office/powerpoint/2010/main" val="3150707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smtClean="0"/>
              <a:t>13</a:t>
            </a:fld>
            <a:endParaRPr lang="en-US" dirty="0"/>
          </a:p>
        </p:txBody>
      </p:sp>
    </p:spTree>
    <p:extLst>
      <p:ext uri="{BB962C8B-B14F-4D97-AF65-F5344CB8AC3E}">
        <p14:creationId xmlns:p14="http://schemas.microsoft.com/office/powerpoint/2010/main" val="140274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Remember to optically pump the atoms, we need to pump from both the F=1 state and the F=2 state to the excited state, which requires two slightly different frequencies. Instead of using two lasers, we use an Electro-Optic Modulator (EOM) which can generate a sidebands frequency to pump both of the transitions simultaneously. We lock to one of the transitions as shown in the previous slide, and send this light to the EOM. This frequency is called the carrier frequency. As we send power into the EOM, it creates sidebands at intervals of a given frequency (which we also control). As the power we send increases, the carrier losing power and the sidebands gain, and can create second or third order sidebands, no we need to balance how much power we need for each transition</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14</a:t>
            </a:fld>
            <a:endParaRPr lang="en-US" noProof="0" dirty="0"/>
          </a:p>
        </p:txBody>
      </p:sp>
    </p:spTree>
    <p:extLst>
      <p:ext uri="{BB962C8B-B14F-4D97-AF65-F5344CB8AC3E}">
        <p14:creationId xmlns:p14="http://schemas.microsoft.com/office/powerpoint/2010/main" val="3226744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want a quadrupole magnetic field during the trap time and a uniform magnetic field during the pumping time.</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15</a:t>
            </a:fld>
            <a:endParaRPr lang="en-US" noProof="0" dirty="0"/>
          </a:p>
        </p:txBody>
      </p:sp>
    </p:spTree>
    <p:extLst>
      <p:ext uri="{BB962C8B-B14F-4D97-AF65-F5344CB8AC3E}">
        <p14:creationId xmlns:p14="http://schemas.microsoft.com/office/powerpoint/2010/main" val="2869660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use a Magneto-Optical trap to thermally cool and spatially confine the atoms. The MOT is made up of 3 orthogonal pairs of laser beams with a quadrupole magnetic field which is created by having two coils with currents in opposite directions. The field is zero at the center of the trap and linearly increases in each direction, the Zeeman effect causes the energy levels to shift linearly as well, so the atoms position influences the Zeeman splitting of the sublevels.  Consider an atom that has moved to where the magnetic field is negative along the x-axis, where the transition energy to get to the m=1 state is less than to get to the m=-1 state. Since both counter propagating lasers are slightly below the resonance frequency, the atom will absorb right circularly-polarized light but not left. The radiative force from this interaction causes the atom to be pushed back to the center of the trap. Since the lasers exist in all three dimensions, the atoms are spatially confined and will decay from rest (</a:t>
            </a:r>
            <a:r>
              <a:rPr lang="en-US" dirty="0" err="1">
                <a:cs typeface="Calibri"/>
              </a:rPr>
              <a:t>ish</a:t>
            </a:r>
            <a:r>
              <a:rPr lang="en-US" dirty="0">
                <a:cs typeface="Calibri"/>
              </a:rPr>
              <a:t>).</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3</a:t>
            </a:fld>
            <a:endParaRPr lang="en-US" noProof="0" dirty="0"/>
          </a:p>
        </p:txBody>
      </p:sp>
    </p:spTree>
    <p:extLst>
      <p:ext uri="{BB962C8B-B14F-4D97-AF65-F5344CB8AC3E}">
        <p14:creationId xmlns:p14="http://schemas.microsoft.com/office/powerpoint/2010/main" val="1042812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also need a diagnostic to be able to tell in real-time if we are actually trapping any atoms. One of our tools that I worked on this summer is a camera that is set up at the view-port of the trap and captures snapshots of the </a:t>
            </a:r>
            <a:r>
              <a:rPr lang="en-US" dirty="0" err="1">
                <a:cs typeface="Calibri"/>
              </a:rPr>
              <a:t>flourencense</a:t>
            </a:r>
            <a:r>
              <a:rPr lang="en-US" dirty="0">
                <a:cs typeface="Calibri"/>
              </a:rPr>
              <a:t> of the atoms in the trap. To see the trap, we sum over ~35 images, then remove about 20pictures of background. Here are two images of 47 potassium being trapped. One is with a DC trap, and the other is running an AC trap. The AC trap has a larger trap area and is less condensed since in the time with the trap is off, they have the chance to spread out a little before being trapped again. We use AC often to alternate trapping with polarizing the atoms.</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4</a:t>
            </a:fld>
            <a:endParaRPr lang="en-US" noProof="0" dirty="0"/>
          </a:p>
        </p:txBody>
      </p:sp>
    </p:spTree>
    <p:extLst>
      <p:ext uri="{BB962C8B-B14F-4D97-AF65-F5344CB8AC3E}">
        <p14:creationId xmlns:p14="http://schemas.microsoft.com/office/powerpoint/2010/main" val="1740952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polarize the atoms through the hyperfine structure, so when the atoms is polarized, it is both atomic and nuclear spin polarized. This is done through a process called optical pumping. Say we have 41K atom in this state, if we shine light with the correct transition frequency on it, it will absorb and jump up to the excited state. Since we use circularly polarized light, the </a:t>
            </a:r>
            <a:r>
              <a:rPr lang="en-US" dirty="0" err="1">
                <a:cs typeface="Calibri"/>
              </a:rPr>
              <a:t>m_F</a:t>
            </a:r>
            <a:r>
              <a:rPr lang="en-US" dirty="0">
                <a:cs typeface="Calibri"/>
              </a:rPr>
              <a:t> value will always increase or decrease by one, depending on its handedness. Assuming the light is right circularly polarized, mf will increase by one, then the atom will spontaneously decay randomly back down to its ground state. This process repeats over and over again with the mF value increasing so eventually the atoms will collect in the 2,2 state. At this point, the atom is dark to the light because there is no greater mF value for it to increase, as long as only right circularly polarized light is being used. When the atom is in that fully-stretched state, we can it spin-polarized. </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5</a:t>
            </a:fld>
            <a:endParaRPr lang="en-US" noProof="0" dirty="0"/>
          </a:p>
        </p:txBody>
      </p:sp>
    </p:spTree>
    <p:extLst>
      <p:ext uri="{BB962C8B-B14F-4D97-AF65-F5344CB8AC3E}">
        <p14:creationId xmlns:p14="http://schemas.microsoft.com/office/powerpoint/2010/main" val="2187159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have trapped different isotopes of potassium, so how to we get the correct transition frequency to optically pump the atoms (or to trap the atoms).  We use saturated absorption frequency to lock onto a stable isotopes transition, in our case 39K, then adjust the frequency to our desired transition using acousto-optic modulators. For sat spec, we shine the laser through a vapor cell full of potassium 39, which has a photodetector at the end. The intensity of the laser decreases when it excites the atoms in the vapor cell, but since these atoms are moving we would actually see a range of frequencies excite different atoms due to the doppler effect. We then introduce a 'pump' beam which is stronger but pointed in the opposite direction, so when the lasers aren't at the atomic resonance they will excite different atom, but at the correct resonance, they excite the same atoms, so more of the probe beam makes it to the photodiode and we see a peak in the spectrum here. On the right here is part of the 39 potassium spectrum and there are multiple peaks because there are multiple transition possible in the atom. When we select a peak, we know what frequency the laser is at and then we increase or decrease the frequency as needed!</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6</a:t>
            </a:fld>
            <a:endParaRPr lang="en-US" noProof="0" dirty="0"/>
          </a:p>
        </p:txBody>
      </p:sp>
    </p:spTree>
    <p:extLst>
      <p:ext uri="{BB962C8B-B14F-4D97-AF65-F5344CB8AC3E}">
        <p14:creationId xmlns:p14="http://schemas.microsoft.com/office/powerpoint/2010/main" val="2447533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Remember to optically pump the atoms, we need to pump from both the F=1 state and the F=2 state to the excited state, which requires two slightly different frequencies. Instead of using two lasers, we use an Electro-Optic Modulator (EOM) which can generate a sideband frequency to pump both of the transitions simultaneously. We lock to one of the transitions as shown in the previous slide, and send this light to the EOM. This frequency is called the carrier frequency. As we send power into the EOM, it creates sidebands at intervals at a modulation frequency (which we also control). As the power we send increases, the carrier losing power and the sidebands gain, and can create second or third order sidebands, no we need to balance how much power we need for each transition.</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7</a:t>
            </a:fld>
            <a:endParaRPr lang="en-US" noProof="0" dirty="0"/>
          </a:p>
        </p:txBody>
      </p:sp>
    </p:spTree>
    <p:extLst>
      <p:ext uri="{BB962C8B-B14F-4D97-AF65-F5344CB8AC3E}">
        <p14:creationId xmlns:p14="http://schemas.microsoft.com/office/powerpoint/2010/main" val="3410229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If we remember our equation from the beginning, we need to quantify the polarization (to 10%?) to determine the asymmetry parameter. To do this, we introduce a UV laser into the trap, which has just enough energy to </a:t>
            </a:r>
            <a:r>
              <a:rPr lang="en-US" dirty="0" err="1">
                <a:cs typeface="Calibri"/>
              </a:rPr>
              <a:t>photoionize</a:t>
            </a:r>
            <a:r>
              <a:rPr lang="en-US" dirty="0">
                <a:cs typeface="Calibri"/>
              </a:rPr>
              <a:t> atoms in the excited state but not in the ground state. The laser </a:t>
            </a:r>
            <a:r>
              <a:rPr lang="en-US" dirty="0" err="1">
                <a:cs typeface="Calibri"/>
              </a:rPr>
              <a:t>photoionizes</a:t>
            </a:r>
            <a:r>
              <a:rPr lang="en-US" dirty="0">
                <a:cs typeface="Calibri"/>
              </a:rPr>
              <a:t> a sample of the excited atoms, and the resulting electron and recoil ion are then swept away by an electric field to our detectors where we can monitor the event rate at different times. During the start of an optical pumping cycle, we expect to see many atoms jumping to the excited state and moving around, so we expect to see a higher photoionization rate. Later in the cycle, when more atoms have collected in the fully-stretched state and </a:t>
            </a:r>
            <a:r>
              <a:rPr lang="en-US" dirty="0" err="1">
                <a:cs typeface="Calibri"/>
              </a:rPr>
              <a:t>arent</a:t>
            </a:r>
            <a:r>
              <a:rPr lang="en-US" dirty="0">
                <a:cs typeface="Calibri"/>
              </a:rPr>
              <a:t> being excited anymore, we expect to see the photoionization rate drop. To make an estimate for the polarization, I take the ratio between these two rates and then adjust it by an estimate based off of transitions strengths and other possible states to come up with a number between 0 and 1, where 1 is completely polarized.</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8</a:t>
            </a:fld>
            <a:endParaRPr lang="en-US" noProof="0" dirty="0"/>
          </a:p>
        </p:txBody>
      </p:sp>
    </p:spTree>
    <p:extLst>
      <p:ext uri="{BB962C8B-B14F-4D97-AF65-F5344CB8AC3E}">
        <p14:creationId xmlns:p14="http://schemas.microsoft.com/office/powerpoint/2010/main" val="2898273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in our most recent beamtime we were actually able to trap 47 potassium, and using the method described on the previous slide I was able to find a preliminary indication of polarization of the atoms. Compared to 41K potassium, we had a lot more background and fewer photo-ion events and we had to do many more cuts on our data.</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9</a:t>
            </a:fld>
            <a:endParaRPr lang="en-US" noProof="0" dirty="0"/>
          </a:p>
        </p:txBody>
      </p:sp>
    </p:spTree>
    <p:extLst>
      <p:ext uri="{BB962C8B-B14F-4D97-AF65-F5344CB8AC3E}">
        <p14:creationId xmlns:p14="http://schemas.microsoft.com/office/powerpoint/2010/main" val="3853583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cut out run4389 (where we were unsure of polarization of OP arm) to see that the peak during the beginning of the OP cycle changed dramatically, and only has one event.</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10</a:t>
            </a:fld>
            <a:endParaRPr lang="en-US" noProof="0" dirty="0"/>
          </a:p>
        </p:txBody>
      </p:sp>
    </p:spTree>
    <p:extLst>
      <p:ext uri="{BB962C8B-B14F-4D97-AF65-F5344CB8AC3E}">
        <p14:creationId xmlns:p14="http://schemas.microsoft.com/office/powerpoint/2010/main" val="413897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Freeform: Shape 22">
            <a:extLst>
              <a:ext uri="{FF2B5EF4-FFF2-40B4-BE49-F238E27FC236}">
                <a16:creationId xmlns:a16="http://schemas.microsoft.com/office/drawing/2014/main"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7279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3325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dirty="0"/>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1976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dirty="0"/>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20626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dirty="0"/>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899277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dirty="0"/>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3325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1976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20626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899277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2" name="Picture Placeholder 38">
            <a:extLst>
              <a:ext uri="{FF2B5EF4-FFF2-40B4-BE49-F238E27FC236}">
                <a16:creationId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endParaRPr lang="en-US" dirty="0"/>
          </a:p>
        </p:txBody>
      </p:sp>
      <p:sp>
        <p:nvSpPr>
          <p:cNvPr id="3" name="Picture Placeholder 39">
            <a:extLst>
              <a:ext uri="{FF2B5EF4-FFF2-40B4-BE49-F238E27FC236}">
                <a16:creationId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endParaRPr lang="en-US" dirty="0"/>
          </a:p>
        </p:txBody>
      </p:sp>
      <p:sp>
        <p:nvSpPr>
          <p:cNvPr id="7" name="Picture Placeholder 40">
            <a:extLst>
              <a:ext uri="{FF2B5EF4-FFF2-40B4-BE49-F238E27FC236}">
                <a16:creationId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endParaRPr lang="en-US" dirty="0"/>
          </a:p>
        </p:txBody>
      </p:sp>
      <p:sp>
        <p:nvSpPr>
          <p:cNvPr id="8" name="Picture Placeholder 41">
            <a:extLst>
              <a:ext uri="{FF2B5EF4-FFF2-40B4-BE49-F238E27FC236}">
                <a16:creationId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endParaRPr lang="en-US" dirty="0"/>
          </a:p>
        </p:txBody>
      </p:sp>
      <p:sp>
        <p:nvSpPr>
          <p:cNvPr id="9" name="Text Placeholder 46">
            <a:extLst>
              <a:ext uri="{FF2B5EF4-FFF2-40B4-BE49-F238E27FC236}">
                <a16:creationId xmlns:a16="http://schemas.microsoft.com/office/drawing/2014/main" id="{1732A3A5-B50F-7A5D-DA66-644509A99987}"/>
              </a:ext>
            </a:extLst>
          </p:cNvPr>
          <p:cNvSpPr>
            <a:spLocks noGrp="1"/>
          </p:cNvSpPr>
          <p:nvPr>
            <p:ph type="body" sz="quarter" idx="29"/>
          </p:nvPr>
        </p:nvSpPr>
        <p:spPr>
          <a:xfrm>
            <a:off x="63325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dirty="0"/>
              <a:t>Click to edit Master text styles</a:t>
            </a:r>
          </a:p>
        </p:txBody>
      </p:sp>
      <p:sp>
        <p:nvSpPr>
          <p:cNvPr id="10" name="Text Placeholder 46">
            <a:extLst>
              <a:ext uri="{FF2B5EF4-FFF2-40B4-BE49-F238E27FC236}">
                <a16:creationId xmlns:a16="http://schemas.microsoft.com/office/drawing/2014/main" id="{87CC578C-FDBD-2BD2-8930-A795C0A8D1FC}"/>
              </a:ext>
            </a:extLst>
          </p:cNvPr>
          <p:cNvSpPr>
            <a:spLocks noGrp="1"/>
          </p:cNvSpPr>
          <p:nvPr>
            <p:ph type="body" sz="quarter" idx="30"/>
          </p:nvPr>
        </p:nvSpPr>
        <p:spPr>
          <a:xfrm>
            <a:off x="341976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dirty="0"/>
              <a:t>Click to edit Master text styles</a:t>
            </a:r>
          </a:p>
        </p:txBody>
      </p:sp>
      <p:sp>
        <p:nvSpPr>
          <p:cNvPr id="11" name="Text Placeholder 46">
            <a:extLst>
              <a:ext uri="{FF2B5EF4-FFF2-40B4-BE49-F238E27FC236}">
                <a16:creationId xmlns:a16="http://schemas.microsoft.com/office/drawing/2014/main" id="{6CE31252-6548-7D94-98E5-E652CED78F27}"/>
              </a:ext>
            </a:extLst>
          </p:cNvPr>
          <p:cNvSpPr>
            <a:spLocks noGrp="1"/>
          </p:cNvSpPr>
          <p:nvPr>
            <p:ph type="body" sz="quarter" idx="31"/>
          </p:nvPr>
        </p:nvSpPr>
        <p:spPr>
          <a:xfrm>
            <a:off x="620626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dirty="0"/>
              <a:t>Click to edit Master text styles</a:t>
            </a:r>
          </a:p>
        </p:txBody>
      </p:sp>
      <p:sp>
        <p:nvSpPr>
          <p:cNvPr id="12" name="Text Placeholder 46">
            <a:extLst>
              <a:ext uri="{FF2B5EF4-FFF2-40B4-BE49-F238E27FC236}">
                <a16:creationId xmlns:a16="http://schemas.microsoft.com/office/drawing/2014/main" id="{2C4E0AF4-17FD-BEAA-BDD9-806DC564D2F7}"/>
              </a:ext>
            </a:extLst>
          </p:cNvPr>
          <p:cNvSpPr>
            <a:spLocks noGrp="1"/>
          </p:cNvSpPr>
          <p:nvPr>
            <p:ph type="body" sz="quarter" idx="32"/>
          </p:nvPr>
        </p:nvSpPr>
        <p:spPr>
          <a:xfrm>
            <a:off x="899277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dirty="0"/>
              <a:t>Click to edit Master text styles</a:t>
            </a:r>
          </a:p>
        </p:txBody>
      </p:sp>
      <p:sp>
        <p:nvSpPr>
          <p:cNvPr id="13" name="Text Placeholder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63325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4" name="Text Placeholder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341976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5" name="Text Placeholder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620626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6" name="Text Placeholder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899277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Tree>
    <p:extLst>
      <p:ext uri="{BB962C8B-B14F-4D97-AF65-F5344CB8AC3E}">
        <p14:creationId xmlns:p14="http://schemas.microsoft.com/office/powerpoint/2010/main" val="170490853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Freeform: Shape 44">
            <a:extLst>
              <a:ext uri="{FF2B5EF4-FFF2-40B4-BE49-F238E27FC236}">
                <a16:creationId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5" name="Freeform: Shape 34">
            <a:extLst>
              <a:ext uri="{FF2B5EF4-FFF2-40B4-BE49-F238E27FC236}">
                <a16:creationId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1" name="Freeform: Shape 40">
            <a:extLst>
              <a:ext uri="{FF2B5EF4-FFF2-40B4-BE49-F238E27FC236}">
                <a16:creationId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1" name="Text Placeholder 30">
            <a:extLst>
              <a:ext uri="{FF2B5EF4-FFF2-40B4-BE49-F238E27FC236}">
                <a16:creationId xmlns:a16="http://schemas.microsoft.com/office/drawing/2014/main" id="{F1D825FB-1257-A0AE-52A1-4542047D6730}"/>
              </a:ext>
            </a:extLst>
          </p:cNvPr>
          <p:cNvSpPr>
            <a:spLocks noGrp="1"/>
          </p:cNvSpPr>
          <p:nvPr>
            <p:ph type="body" sz="quarter" idx="15"/>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dirty="0"/>
              <a:t>Click to edit Master text styles</a:t>
            </a:r>
          </a:p>
          <a:p>
            <a:pPr lvl="1"/>
            <a:r>
              <a:rPr lang="en-US" dirty="0"/>
              <a:t>second level</a:t>
            </a:r>
          </a:p>
        </p:txBody>
      </p:sp>
      <p:sp>
        <p:nvSpPr>
          <p:cNvPr id="29" name="Text Placeholder 28">
            <a:extLst>
              <a:ext uri="{FF2B5EF4-FFF2-40B4-BE49-F238E27FC236}">
                <a16:creationId xmlns:a16="http://schemas.microsoft.com/office/drawing/2014/main" id="{D4FA3C64-C054-2952-4BDF-E6ECA3289E46}"/>
              </a:ext>
            </a:extLst>
          </p:cNvPr>
          <p:cNvSpPr>
            <a:spLocks noGrp="1"/>
          </p:cNvSpPr>
          <p:nvPr>
            <p:ph type="body" sz="quarter" idx="13"/>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dirty="0"/>
              <a:t>Click to edit Master text styles</a:t>
            </a:r>
          </a:p>
          <a:p>
            <a:pPr lvl="1"/>
            <a:r>
              <a:rPr lang="en-US" dirty="0"/>
              <a:t>second level</a:t>
            </a:r>
          </a:p>
        </p:txBody>
      </p:sp>
      <p:sp>
        <p:nvSpPr>
          <p:cNvPr id="30" name="Text Placeholder 29">
            <a:extLst>
              <a:ext uri="{FF2B5EF4-FFF2-40B4-BE49-F238E27FC236}">
                <a16:creationId xmlns:a16="http://schemas.microsoft.com/office/drawing/2014/main" id="{42FA87C5-37AE-BC94-DAF3-491F43AB1F03}"/>
              </a:ext>
            </a:extLst>
          </p:cNvPr>
          <p:cNvSpPr>
            <a:spLocks noGrp="1"/>
          </p:cNvSpPr>
          <p:nvPr>
            <p:ph type="body" sz="quarter" idx="14"/>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dirty="0"/>
              <a:t>Click to edit Master text styles</a:t>
            </a:r>
          </a:p>
          <a:p>
            <a:pPr lvl="1"/>
            <a:r>
              <a:rPr lang="en-US" dirty="0"/>
              <a:t>second level</a:t>
            </a:r>
          </a:p>
        </p:txBody>
      </p:sp>
      <p:sp>
        <p:nvSpPr>
          <p:cNvPr id="32" name="Text Placeholder 31">
            <a:extLst>
              <a:ext uri="{FF2B5EF4-FFF2-40B4-BE49-F238E27FC236}">
                <a16:creationId xmlns:a16="http://schemas.microsoft.com/office/drawing/2014/main" id="{FCBE7C00-A095-64CA-20DE-604F2CC1BAE6}"/>
              </a:ext>
            </a:extLst>
          </p:cNvPr>
          <p:cNvSpPr>
            <a:spLocks noGrp="1"/>
          </p:cNvSpPr>
          <p:nvPr>
            <p:ph type="body" sz="quarter" idx="16"/>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dirty="0"/>
              <a:t>Click to edit Master text styles</a:t>
            </a:r>
          </a:p>
          <a:p>
            <a:pPr lvl="1"/>
            <a:r>
              <a:rPr lang="en-US" dirty="0"/>
              <a:t>second level</a:t>
            </a:r>
          </a:p>
        </p:txBody>
      </p:sp>
      <p:sp>
        <p:nvSpPr>
          <p:cNvPr id="33" name="Text Placeholder 32">
            <a:extLst>
              <a:ext uri="{FF2B5EF4-FFF2-40B4-BE49-F238E27FC236}">
                <a16:creationId xmlns:a16="http://schemas.microsoft.com/office/drawing/2014/main" id="{DEA3A222-978C-86F9-2C65-2F702D50C43B}"/>
              </a:ext>
            </a:extLst>
          </p:cNvPr>
          <p:cNvSpPr>
            <a:spLocks noGrp="1"/>
          </p:cNvSpPr>
          <p:nvPr>
            <p:ph type="body" sz="quarter" idx="17"/>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dirty="0"/>
              <a:t>Click to edit Master text styles</a:t>
            </a:r>
          </a:p>
          <a:p>
            <a:pPr lvl="1"/>
            <a:r>
              <a:rPr lang="en-US" dirty="0"/>
              <a:t>second level</a:t>
            </a:r>
          </a:p>
        </p:txBody>
      </p:sp>
      <p:sp>
        <p:nvSpPr>
          <p:cNvPr id="52" name="Title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Tree>
    <p:extLst>
      <p:ext uri="{BB962C8B-B14F-4D97-AF65-F5344CB8AC3E}">
        <p14:creationId xmlns:p14="http://schemas.microsoft.com/office/powerpoint/2010/main" val="302178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35000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30" name="Freeform: Shape 29">
            <a:extLst>
              <a:ext uri="{FF2B5EF4-FFF2-40B4-BE49-F238E27FC236}">
                <a16:creationId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576072" y="355701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576072" y="399592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itle 1">
            <a:extLst>
              <a:ext uri="{FF2B5EF4-FFF2-40B4-BE49-F238E27FC236}">
                <a16:creationId xmlns:a16="http://schemas.microsoft.com/office/drawing/2014/main" id="{268AF7E1-2A9B-B52C-F1A7-BE596AB012F7}"/>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cxnSp>
        <p:nvCxnSpPr>
          <p:cNvPr id="10" name="Straight Connector 9">
            <a:extLst>
              <a:ext uri="{FF2B5EF4-FFF2-40B4-BE49-F238E27FC236}">
                <a16:creationId xmlns:a16="http://schemas.microsoft.com/office/drawing/2014/main"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29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lumn">
    <p:bg>
      <p:bgPr>
        <a:solidFill>
          <a:schemeClr val="bg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478231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478231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29" name="Title 1">
            <a:extLst>
              <a:ext uri="{FF2B5EF4-FFF2-40B4-BE49-F238E27FC236}">
                <a16:creationId xmlns:a16="http://schemas.microsoft.com/office/drawing/2014/main" id="{D5CC739F-0299-DDC6-C35D-22282FF85CD2}"/>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sp>
        <p:nvSpPr>
          <p:cNvPr id="30" name="Text Placeholder 4">
            <a:extLst>
              <a:ext uri="{FF2B5EF4-FFF2-40B4-BE49-F238E27FC236}">
                <a16:creationId xmlns:a16="http://schemas.microsoft.com/office/drawing/2014/main" id="{A2DF7EFD-1FC1-E7B0-3A5D-171FFD6F0DCF}"/>
              </a:ext>
            </a:extLst>
          </p:cNvPr>
          <p:cNvSpPr>
            <a:spLocks noGrp="1"/>
          </p:cNvSpPr>
          <p:nvPr>
            <p:ph type="body" sz="quarter" idx="13"/>
          </p:nvPr>
        </p:nvSpPr>
        <p:spPr>
          <a:xfrm>
            <a:off x="8860536" y="1911096"/>
            <a:ext cx="2944368"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Content Placeholder 5">
            <a:extLst>
              <a:ext uri="{FF2B5EF4-FFF2-40B4-BE49-F238E27FC236}">
                <a16:creationId xmlns:a16="http://schemas.microsoft.com/office/drawing/2014/main" id="{0733DE00-8CA6-606F-16DB-4372C1E5BD67}"/>
              </a:ext>
            </a:extLst>
          </p:cNvPr>
          <p:cNvSpPr>
            <a:spLocks noGrp="1"/>
          </p:cNvSpPr>
          <p:nvPr>
            <p:ph sz="quarter" idx="14"/>
          </p:nvPr>
        </p:nvSpPr>
        <p:spPr>
          <a:xfrm>
            <a:off x="8860536" y="2492438"/>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3" name="Straight Connector 32">
            <a:extLst>
              <a:ext uri="{FF2B5EF4-FFF2-40B4-BE49-F238E27FC236}">
                <a16:creationId xmlns:a16="http://schemas.microsoft.com/office/drawing/2014/main"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862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alt">
    <p:bg>
      <p:bgPr>
        <a:solidFill>
          <a:schemeClr val="bg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
        <p:nvSpPr>
          <p:cNvPr id="48" name="Freeform: Shape 47">
            <a:extLst>
              <a:ext uri="{FF2B5EF4-FFF2-40B4-BE49-F238E27FC236}">
                <a16:creationId xmlns:a16="http://schemas.microsoft.com/office/drawing/2014/main"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2" name="Picture Placeholder 41">
            <a:extLst>
              <a:ext uri="{FF2B5EF4-FFF2-40B4-BE49-F238E27FC236}">
                <a16:creationId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33691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70432"/>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Freeform: Shape 15">
            <a:extLst>
              <a:ext uri="{FF2B5EF4-FFF2-40B4-BE49-F238E27FC236}">
                <a16:creationId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5715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2FAB7-6DDF-86AA-6FF5-4EBD6234F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F36D92-E9A2-BC35-2CA0-2DC56E32D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D6EF47-99AC-6166-B194-13D68424C067}"/>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822996CE-5BB1-CA7E-667B-F066341E3C8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136174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Date Placeholder 1">
            <a:extLst>
              <a:ext uri="{FF2B5EF4-FFF2-40B4-BE49-F238E27FC236}">
                <a16:creationId xmlns:a16="http://schemas.microsoft.com/office/drawing/2014/main" id="{C3AF76F4-A668-3D1B-FBCF-3C693E818ADD}"/>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236B032C-EBAF-7C2C-182B-5A074BD2FFC3}"/>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5" name="Title 1">
            <a:extLst>
              <a:ext uri="{FF2B5EF4-FFF2-40B4-BE49-F238E27FC236}">
                <a16:creationId xmlns:a16="http://schemas.microsoft.com/office/drawing/2014/main" id="{8FFCE30D-675C-0B6D-9F98-1DF1C118CAF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43641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6CE7DD89-FEA2-9BBA-778E-4E9F25BE143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54D77E-556E-0A77-D94A-FEE6C44930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64CE25-BC90-F218-081D-1F318A66E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61380-5630-29CD-5357-ECACB77A7FAC}"/>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F77E390A-17CB-4BA8-9C29-A42E9C0A493B}"/>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E7B19B5-A87D-987E-D2A1-00BF3335EF8E}"/>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49522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8C351DE-CA9A-93E5-2E6E-0921FA2D688A}"/>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704384" y="2788521"/>
            <a:ext cx="6229530" cy="1325563"/>
          </a:xfrm>
        </p:spPr>
        <p:txBody>
          <a:bodyPr/>
          <a:lstStyle>
            <a:lvl1pPr algn="ct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7790688" y="1170432"/>
            <a:ext cx="4133088" cy="4351338"/>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Freeform: Shape 24">
            <a:extLst>
              <a:ext uri="{FF2B5EF4-FFF2-40B4-BE49-F238E27FC236}">
                <a16:creationId xmlns:a16="http://schemas.microsoft.com/office/drawing/2014/main"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82937281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6502620" cy="676656"/>
          </a:xfrm>
        </p:spPr>
        <p:txBody>
          <a:bodyPr anchor="b"/>
          <a:lstStyle>
            <a:lvl1pPr>
              <a:defRPr sz="4800"/>
            </a:lvl1pPr>
          </a:lstStyle>
          <a:p>
            <a:r>
              <a:rPr lang="en-US" dirty="0"/>
              <a:t>click to edit master title style</a:t>
            </a: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9" name="Picture 8" descr="Shape, circle&#10;&#10;Description automatically generated">
            <a:extLst>
              <a:ext uri="{FF2B5EF4-FFF2-40B4-BE49-F238E27FC236}">
                <a16:creationId xmlns:a16="http://schemas.microsoft.com/office/drawing/2014/main"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39204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D6B97A1A-D605-738D-8C08-D97B3BBB5274}"/>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5B033E79-37B9-73B6-FED8-8DF23954CCE8}"/>
              </a:ext>
            </a:extLst>
          </p:cNvPr>
          <p:cNvSpPr>
            <a:spLocks noGrp="1"/>
          </p:cNvSpPr>
          <p:nvPr>
            <p:ph type="title" hasCustomPrompt="1"/>
          </p:nvPr>
        </p:nvSpPr>
        <p:spPr>
          <a:xfrm>
            <a:off x="2560320" y="3078480"/>
            <a:ext cx="4840641" cy="1773555"/>
          </a:xfrm>
        </p:spPr>
        <p:txBody>
          <a:bodyPr anchor="b"/>
          <a:lstStyle>
            <a:lvl1pPr>
              <a:defRPr sz="6000">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5721041-CFF4-58F6-F8DE-DFDCD6CC6303}"/>
              </a:ext>
            </a:extLst>
          </p:cNvPr>
          <p:cNvSpPr>
            <a:spLocks noGrp="1"/>
          </p:cNvSpPr>
          <p:nvPr>
            <p:ph type="body" idx="1"/>
          </p:nvPr>
        </p:nvSpPr>
        <p:spPr>
          <a:xfrm>
            <a:off x="2560320" y="4852035"/>
            <a:ext cx="4840641" cy="551411"/>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9" name="Freeform: Shape 18">
            <a:extLst>
              <a:ext uri="{FF2B5EF4-FFF2-40B4-BE49-F238E27FC236}">
                <a16:creationId xmlns:a16="http://schemas.microsoft.com/office/drawing/2014/main"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B560DF2B-C95A-F8F1-E64F-37BCABFF8014}"/>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211128599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9363456" cy="38770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3" name="Freeform: Shape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4133274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2">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10515600" cy="3877056"/>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pic>
        <p:nvPicPr>
          <p:cNvPr id="26" name="Graphic 25">
            <a:extLst>
              <a:ext uri="{FF2B5EF4-FFF2-40B4-BE49-F238E27FC236}">
                <a16:creationId xmlns:a16="http://schemas.microsoft.com/office/drawing/2014/main"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411582" y="447749"/>
            <a:ext cx="2330685" cy="1898712"/>
          </a:xfrm>
          <a:prstGeom prst="rect">
            <a:avLst/>
          </a:prstGeom>
        </p:spPr>
      </p:pic>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p:nvPr>
        </p:nvSpPr>
        <p:spPr>
          <a:xfrm>
            <a:off x="3278188" y="2740025"/>
            <a:ext cx="5688012" cy="2028825"/>
          </a:xfrm>
        </p:spPr>
        <p:txBody>
          <a:bodyPr>
            <a:normAutofit/>
          </a:bodyPr>
          <a:lstStyle>
            <a:lvl1pPr marL="0" indent="0" algn="ctr">
              <a:lnSpc>
                <a:spcPct val="100000"/>
              </a:lnSpc>
              <a:spcBef>
                <a:spcPts val="0"/>
              </a:spcBef>
              <a:buNone/>
              <a:defRPr sz="2400"/>
            </a:lvl1pPr>
          </a:lstStyle>
          <a:p>
            <a:pPr lvl="0"/>
            <a:r>
              <a:rPr lang="en-US" dirty="0"/>
              <a:t>Click to edit Master text styles</a:t>
            </a:r>
          </a:p>
        </p:txBody>
      </p:sp>
      <p:sp>
        <p:nvSpPr>
          <p:cNvPr id="2" name="Title 1">
            <a:extLst>
              <a:ext uri="{FF2B5EF4-FFF2-40B4-BE49-F238E27FC236}">
                <a16:creationId xmlns:a16="http://schemas.microsoft.com/office/drawing/2014/main" id="{867817C7-4A09-9188-0BD5-838E3AD61F1A}"/>
              </a:ext>
            </a:extLst>
          </p:cNvPr>
          <p:cNvSpPr>
            <a:spLocks noGrp="1"/>
          </p:cNvSpPr>
          <p:nvPr>
            <p:ph type="title"/>
          </p:nvPr>
        </p:nvSpPr>
        <p:spPr>
          <a:xfrm>
            <a:off x="838200" y="1901952"/>
            <a:ext cx="10515600" cy="466344"/>
          </a:xfrm>
        </p:spPr>
        <p:txBody>
          <a:bodyPr/>
          <a:lstStyle>
            <a:lvl1pPr algn="ctr">
              <a:defRPr sz="2400" cap="all" baseline="0">
                <a:latin typeface="Gill Sans Nova" panose="020B0602020104020203" pitchFamily="34" charset="0"/>
              </a:defRPr>
            </a:lvl1pPr>
          </a:lstStyle>
          <a:p>
            <a:r>
              <a:rPr lang="en-US" dirty="0"/>
              <a:t>Click to edit Master title style</a:t>
            </a:r>
          </a:p>
        </p:txBody>
      </p:sp>
      <p:sp>
        <p:nvSpPr>
          <p:cNvPr id="22" name="Freeform: Shape 21">
            <a:extLst>
              <a:ext uri="{FF2B5EF4-FFF2-40B4-BE49-F238E27FC236}">
                <a16:creationId xmlns:a16="http://schemas.microsoft.com/office/drawing/2014/main"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8" name="Freeform: Shape 27">
            <a:extLst>
              <a:ext uri="{FF2B5EF4-FFF2-40B4-BE49-F238E27FC236}">
                <a16:creationId xmlns:a16="http://schemas.microsoft.com/office/drawing/2014/main"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7786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dirty="0"/>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4412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dirty="0"/>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43493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dirty="0"/>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926040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dirty="0"/>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7786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4412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43493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926040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8" name="Freeform: Shape 17">
            <a:extLst>
              <a:ext uri="{FF2B5EF4-FFF2-40B4-BE49-F238E27FC236}">
                <a16:creationId xmlns:a16="http://schemas.microsoft.com/office/drawing/2014/main"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83071543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sz="1400">
                <a:solidFill>
                  <a:schemeClr val="tx1"/>
                </a:solidFill>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id="{AA994521-4157-D242-5242-0C3BD99E8EA8}"/>
              </a:ext>
            </a:extLst>
          </p:cNvPr>
          <p:cNvCxnSpPr>
            <a:cxnSpLocks/>
          </p:cNvCxnSpPr>
          <p:nvPr userDrawn="1"/>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Lst>
  <p:hf hdr="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customXml" Target="../ink/ink7.xml"/><Relationship Id="rId12"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png"/><Relationship Id="rId11" Type="http://schemas.openxmlformats.org/officeDocument/2006/relationships/customXml" Target="../ink/ink9.xml"/><Relationship Id="rId5" Type="http://schemas.openxmlformats.org/officeDocument/2006/relationships/customXml" Target="../ink/ink6.xml"/><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customXml" Target="../ink/ink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160.png"/></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33.jpeg"/><Relationship Id="rId7" Type="http://schemas.openxmlformats.org/officeDocument/2006/relationships/image" Target="../media/image29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0.png"/><Relationship Id="rId5" Type="http://schemas.openxmlformats.org/officeDocument/2006/relationships/image" Target="../media/image270.png"/><Relationship Id="rId4" Type="http://schemas.openxmlformats.org/officeDocument/2006/relationships/image" Target="../media/image34.jpeg"/><Relationship Id="rId9" Type="http://schemas.openxmlformats.org/officeDocument/2006/relationships/image" Target="../media/image310.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00.png"/><Relationship Id="rId7" Type="http://schemas.openxmlformats.org/officeDocument/2006/relationships/image" Target="../media/image140.pn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130.png"/><Relationship Id="rId5" Type="http://schemas.openxmlformats.org/officeDocument/2006/relationships/image" Target="../media/image121.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6.png"/><Relationship Id="rId7" Type="http://schemas.openxmlformats.org/officeDocument/2006/relationships/image" Target="../media/image80.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customXml" Target="../ink/ink1.xml"/><Relationship Id="rId11" Type="http://schemas.openxmlformats.org/officeDocument/2006/relationships/customXml" Target="../ink/ink5.xml"/><Relationship Id="rId5" Type="http://schemas.openxmlformats.org/officeDocument/2006/relationships/image" Target="../media/image8.png"/><Relationship Id="rId10" Type="http://schemas.openxmlformats.org/officeDocument/2006/relationships/customXml" Target="../ink/ink4.xml"/><Relationship Id="rId4" Type="http://schemas.openxmlformats.org/officeDocument/2006/relationships/image" Target="../media/image7.png"/><Relationship Id="rId9" Type="http://schemas.openxmlformats.org/officeDocument/2006/relationships/customXml" Target="../ink/ink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1.pn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ED3181-3D9A-F1C8-E26A-7158CF37D4C7}"/>
              </a:ext>
            </a:extLst>
          </p:cNvPr>
          <p:cNvSpPr>
            <a:spLocks noGrp="1"/>
          </p:cNvSpPr>
          <p:nvPr>
            <p:ph type="title"/>
          </p:nvPr>
        </p:nvSpPr>
        <p:spPr>
          <a:xfrm>
            <a:off x="98974" y="-63667"/>
            <a:ext cx="4167478" cy="5597525"/>
          </a:xfrm>
        </p:spPr>
        <p:txBody>
          <a:bodyPr vert="horz" lIns="91440" tIns="45720" rIns="91440" bIns="45720" rtlCol="0" anchor="ctr">
            <a:normAutofit/>
          </a:bodyPr>
          <a:lstStyle/>
          <a:p>
            <a:r>
              <a:rPr lang="en-US" sz="4000" b="1" dirty="0">
                <a:ea typeface="+mj-lt"/>
                <a:cs typeface="+mj-lt"/>
              </a:rPr>
              <a:t>Trapping and Spin-Polarizing 47K for Nuclear Beta Decay Studies</a:t>
            </a:r>
            <a:endParaRPr lang="en-US" sz="4000" dirty="0"/>
          </a:p>
        </p:txBody>
      </p:sp>
      <p:sp>
        <p:nvSpPr>
          <p:cNvPr id="25"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a logo&#10;&#10;Description automatically generated">
            <a:extLst>
              <a:ext uri="{FF2B5EF4-FFF2-40B4-BE49-F238E27FC236}">
                <a16:creationId xmlns:a16="http://schemas.microsoft.com/office/drawing/2014/main" id="{1B21DB13-A1FD-1A78-2C09-A92DE405BC98}"/>
              </a:ext>
            </a:extLst>
          </p:cNvPr>
          <p:cNvPicPr>
            <a:picLocks noChangeAspect="1"/>
          </p:cNvPicPr>
          <p:nvPr/>
        </p:nvPicPr>
        <p:blipFill>
          <a:blip r:embed="rId2"/>
          <a:stretch>
            <a:fillRect/>
          </a:stretch>
        </p:blipFill>
        <p:spPr>
          <a:xfrm>
            <a:off x="4366749" y="4773806"/>
            <a:ext cx="7829104" cy="1652002"/>
          </a:xfrm>
          <a:prstGeom prst="rect">
            <a:avLst/>
          </a:prstGeom>
        </p:spPr>
      </p:pic>
      <p:sp>
        <p:nvSpPr>
          <p:cNvPr id="3" name="Content Placeholder 2">
            <a:extLst>
              <a:ext uri="{FF2B5EF4-FFF2-40B4-BE49-F238E27FC236}">
                <a16:creationId xmlns:a16="http://schemas.microsoft.com/office/drawing/2014/main" id="{ADD2EB24-CD6D-7ACC-891B-7856826CDE4D}"/>
              </a:ext>
            </a:extLst>
          </p:cNvPr>
          <p:cNvSpPr>
            <a:spLocks noGrp="1"/>
          </p:cNvSpPr>
          <p:nvPr>
            <p:ph idx="1"/>
          </p:nvPr>
        </p:nvSpPr>
        <p:spPr>
          <a:xfrm>
            <a:off x="4783692" y="1563671"/>
            <a:ext cx="6894576" cy="1428487"/>
          </a:xfrm>
        </p:spPr>
        <p:txBody>
          <a:bodyPr vert="horz" lIns="91440" tIns="45720" rIns="91440" bIns="45720" rtlCol="0" anchor="t">
            <a:noAutofit/>
          </a:bodyPr>
          <a:lstStyle/>
          <a:p>
            <a:r>
              <a:rPr lang="en-US" sz="2000" b="1" dirty="0"/>
              <a:t>Why trap and spin-polarize?</a:t>
            </a:r>
          </a:p>
          <a:p>
            <a:endParaRPr lang="en-US" sz="2000" b="1" dirty="0"/>
          </a:p>
          <a:p>
            <a:r>
              <a:rPr lang="en-US" sz="2000" b="1" dirty="0"/>
              <a:t>What does this mean and how do we do it?</a:t>
            </a:r>
          </a:p>
          <a:p>
            <a:endParaRPr lang="en-US" sz="2000" b="1" dirty="0"/>
          </a:p>
          <a:p>
            <a:r>
              <a:rPr lang="en-US" sz="2000" b="1" dirty="0"/>
              <a:t>Current status of 47K (our most recent isotope)</a:t>
            </a:r>
          </a:p>
        </p:txBody>
      </p:sp>
      <p:sp>
        <p:nvSpPr>
          <p:cNvPr id="4" name="Date Placeholder 3">
            <a:extLst>
              <a:ext uri="{FF2B5EF4-FFF2-40B4-BE49-F238E27FC236}">
                <a16:creationId xmlns:a16="http://schemas.microsoft.com/office/drawing/2014/main" id="{4663976B-305A-6928-823F-12A9E04D5B25}"/>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sz="1200" dirty="0">
                <a:solidFill>
                  <a:schemeClr val="tx1">
                    <a:tint val="75000"/>
                  </a:schemeClr>
                </a:solidFill>
              </a:rPr>
              <a:t>2023</a:t>
            </a:r>
          </a:p>
        </p:txBody>
      </p:sp>
      <p:sp>
        <p:nvSpPr>
          <p:cNvPr id="5" name="Footer Placeholder 4">
            <a:extLst>
              <a:ext uri="{FF2B5EF4-FFF2-40B4-BE49-F238E27FC236}">
                <a16:creationId xmlns:a16="http://schemas.microsoft.com/office/drawing/2014/main" id="{D6E266EC-14A6-3250-F953-614EE3F73099}"/>
              </a:ext>
            </a:extLst>
          </p:cNvPr>
          <p:cNvSpPr>
            <a:spLocks noGrp="1"/>
          </p:cNvSpPr>
          <p:nvPr>
            <p:ph type="ftr" sz="quarter" idx="11"/>
          </p:nvPr>
        </p:nvSpPr>
        <p:spPr>
          <a:xfrm>
            <a:off x="3377242" y="6356350"/>
            <a:ext cx="4114800" cy="365125"/>
          </a:xfrm>
        </p:spPr>
        <p:txBody>
          <a:bodyPr vert="horz" lIns="91440" tIns="45720" rIns="91440" bIns="45720" rtlCol="0" anchor="ctr">
            <a:normAutofit/>
          </a:bodyPr>
          <a:lstStyle/>
          <a:p>
            <a:pPr>
              <a:spcAft>
                <a:spcPts val="600"/>
              </a:spcAft>
            </a:pPr>
            <a:r>
              <a:rPr lang="en-US" sz="1200" dirty="0">
                <a:solidFill>
                  <a:schemeClr val="tx1">
                    <a:tint val="75000"/>
                  </a:schemeClr>
                </a:solidFill>
              </a:rPr>
              <a:t>TRINAT</a:t>
            </a:r>
            <a:endParaRPr lang="en-US" sz="1200" kern="1200" dirty="0">
              <a:solidFill>
                <a:schemeClr val="tx1">
                  <a:tint val="75000"/>
                </a:schemeClr>
              </a:solidFill>
              <a:latin typeface="+mn-lt"/>
            </a:endParaRPr>
          </a:p>
        </p:txBody>
      </p:sp>
      <p:sp>
        <p:nvSpPr>
          <p:cNvPr id="6" name="Slide Number Placeholder 5">
            <a:extLst>
              <a:ext uri="{FF2B5EF4-FFF2-40B4-BE49-F238E27FC236}">
                <a16:creationId xmlns:a16="http://schemas.microsoft.com/office/drawing/2014/main" id="{DB978A15-A2FC-DF9D-4BA3-DC209E047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8FB4751-880F-D840-AAA9-3A15815CC996}" type="slidenum">
              <a:rPr lang="en-US" sz="1200">
                <a:solidFill>
                  <a:schemeClr val="tx1">
                    <a:tint val="75000"/>
                  </a:schemeClr>
                </a:solidFill>
              </a:rPr>
              <a:pPr>
                <a:spcAft>
                  <a:spcPts val="600"/>
                </a:spcAft>
              </a:pPr>
              <a:t>1</a:t>
            </a:fld>
            <a:endParaRPr lang="en-US" sz="1200">
              <a:solidFill>
                <a:schemeClr val="tx1">
                  <a:tint val="75000"/>
                </a:schemeClr>
              </a:solidFill>
            </a:endParaRPr>
          </a:p>
        </p:txBody>
      </p:sp>
      <p:pic>
        <p:nvPicPr>
          <p:cNvPr id="8" name="Picture 7">
            <a:extLst>
              <a:ext uri="{FF2B5EF4-FFF2-40B4-BE49-F238E27FC236}">
                <a16:creationId xmlns:a16="http://schemas.microsoft.com/office/drawing/2014/main" id="{39BD156B-3FB5-F872-3A52-C6BC66B541FF}"/>
              </a:ext>
            </a:extLst>
          </p:cNvPr>
          <p:cNvPicPr>
            <a:picLocks noChangeAspect="1"/>
          </p:cNvPicPr>
          <p:nvPr/>
        </p:nvPicPr>
        <p:blipFill>
          <a:blip r:embed="rId3"/>
          <a:stretch>
            <a:fillRect/>
          </a:stretch>
        </p:blipFill>
        <p:spPr>
          <a:xfrm>
            <a:off x="6718450" y="5753909"/>
            <a:ext cx="1184875" cy="152221"/>
          </a:xfrm>
          <a:prstGeom prst="rect">
            <a:avLst/>
          </a:prstGeom>
        </p:spPr>
      </p:pic>
      <p:sp>
        <p:nvSpPr>
          <p:cNvPr id="10" name="Subtitle 2">
            <a:extLst>
              <a:ext uri="{FF2B5EF4-FFF2-40B4-BE49-F238E27FC236}">
                <a16:creationId xmlns:a16="http://schemas.microsoft.com/office/drawing/2014/main" id="{CAB0D990-ACBC-B3B9-2207-C5CC2DE35C22}"/>
              </a:ext>
            </a:extLst>
          </p:cNvPr>
          <p:cNvSpPr txBox="1">
            <a:spLocks/>
          </p:cNvSpPr>
          <p:nvPr/>
        </p:nvSpPr>
        <p:spPr>
          <a:xfrm>
            <a:off x="435633" y="4839502"/>
            <a:ext cx="10512552" cy="11266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Hannah Gallop</a:t>
            </a:r>
          </a:p>
          <a:p>
            <a:endParaRPr lang="en-US" b="1" dirty="0"/>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4177122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a:xfrm>
            <a:off x="630936" y="248487"/>
            <a:ext cx="4343400" cy="1929384"/>
          </a:xfrm>
        </p:spPr>
        <p:txBody>
          <a:bodyPr vert="horz" lIns="91440" tIns="45720" rIns="91440" bIns="45720" rtlCol="0" anchor="ctr">
            <a:normAutofit/>
          </a:bodyPr>
          <a:lstStyle/>
          <a:p>
            <a:r>
              <a:rPr lang="en-US" sz="4400" dirty="0"/>
              <a:t>Update to 47K Polarization</a:t>
            </a:r>
          </a:p>
        </p:txBody>
      </p:sp>
      <p:sp>
        <p:nvSpPr>
          <p:cNvPr id="41"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64C89AC3-3D7A-65BB-C3F4-2B1CB19E78D1}"/>
              </a:ext>
            </a:extLst>
          </p:cNvPr>
          <p:cNvSpPr>
            <a:spLocks noGrp="1"/>
          </p:cNvSpPr>
          <p:nvPr>
            <p:ph sz="half" idx="2"/>
          </p:nvPr>
        </p:nvSpPr>
        <p:spPr>
          <a:xfrm>
            <a:off x="5436108" y="857546"/>
            <a:ext cx="6007608" cy="1929384"/>
          </a:xfrm>
        </p:spPr>
        <p:txBody>
          <a:bodyPr vert="horz" lIns="91440" tIns="45720" rIns="91440" bIns="45720" rtlCol="0" anchor="ctr">
            <a:normAutofit/>
          </a:bodyPr>
          <a:lstStyle/>
          <a:p>
            <a:pPr marL="0"/>
            <a:endParaRPr lang="en-US" sz="1200" b="1" dirty="0"/>
          </a:p>
          <a:p>
            <a:r>
              <a:rPr lang="en-US" sz="1600" b="1" dirty="0"/>
              <a:t>Discovered one run was skewing our circularly polarized data</a:t>
            </a:r>
          </a:p>
          <a:p>
            <a:r>
              <a:rPr lang="en-US" sz="1600" b="1" dirty="0"/>
              <a:t>Lose the ‘significant’ peak we saw at the beginning of the OP cycle</a:t>
            </a:r>
          </a:p>
          <a:p>
            <a:r>
              <a:rPr lang="en-US" sz="1600" b="1" dirty="0"/>
              <a:t>Ratio between linear polarization and circular polarization during OP indicates that we may still be polarizing our atoms</a:t>
            </a:r>
          </a:p>
          <a:p>
            <a:pPr marL="0" indent="0">
              <a:buNone/>
            </a:pPr>
            <a:endParaRPr lang="en-US" sz="1600" b="1" dirty="0"/>
          </a:p>
          <a:p>
            <a:pPr marL="0" indent="0">
              <a:buNone/>
            </a:pPr>
            <a:endParaRPr lang="en-US" sz="1600" b="1" dirty="0"/>
          </a:p>
          <a:p>
            <a:endParaRPr lang="en-US" sz="1200" b="1" dirty="0"/>
          </a:p>
          <a:p>
            <a:pPr marL="0"/>
            <a:endParaRPr lang="en-US" sz="1200" b="1" dirty="0"/>
          </a:p>
          <a:p>
            <a:endParaRPr lang="en-US" sz="1200" b="1" dirty="0"/>
          </a:p>
        </p:txBody>
      </p:sp>
      <p:sp>
        <p:nvSpPr>
          <p:cNvPr id="2" name="Date Placeholder 1">
            <a:extLst>
              <a:ext uri="{FF2B5EF4-FFF2-40B4-BE49-F238E27FC236}">
                <a16:creationId xmlns:a16="http://schemas.microsoft.com/office/drawing/2014/main" id="{DA884D8B-635B-7402-1437-04A104C24B54}"/>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sz="1200">
                <a:solidFill>
                  <a:schemeClr val="tx1">
                    <a:tint val="75000"/>
                  </a:schemeClr>
                </a:solidFill>
              </a:rPr>
              <a:t>2022</a:t>
            </a:r>
          </a:p>
        </p:txBody>
      </p:sp>
      <p:sp>
        <p:nvSpPr>
          <p:cNvPr id="3" name="Footer Placeholder 2">
            <a:extLst>
              <a:ext uri="{FF2B5EF4-FFF2-40B4-BE49-F238E27FC236}">
                <a16:creationId xmlns:a16="http://schemas.microsoft.com/office/drawing/2014/main" id="{FAD9BE9C-B5EA-5DA0-9156-6E05D388299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TRINAT</a:t>
            </a: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8FB4751-880F-D840-AAA9-3A15815CC996}" type="slidenum">
              <a:rPr lang="en-US" sz="1200" smtClean="0">
                <a:solidFill>
                  <a:schemeClr val="tx1">
                    <a:tint val="75000"/>
                  </a:schemeClr>
                </a:solidFill>
              </a:rPr>
              <a:pPr>
                <a:spcAft>
                  <a:spcPts val="600"/>
                </a:spcAft>
              </a:pPr>
              <a:t>10</a:t>
            </a:fld>
            <a:endParaRPr lang="en-US" sz="1200">
              <a:solidFill>
                <a:schemeClr val="tx1">
                  <a:tint val="75000"/>
                </a:schemeClr>
              </a:solidFill>
            </a:endParaRPr>
          </a:p>
        </p:txBody>
      </p:sp>
      <p:cxnSp>
        <p:nvCxnSpPr>
          <p:cNvPr id="8" name="Straight Arrow Connector 7">
            <a:extLst>
              <a:ext uri="{FF2B5EF4-FFF2-40B4-BE49-F238E27FC236}">
                <a16:creationId xmlns:a16="http://schemas.microsoft.com/office/drawing/2014/main" id="{55D6CE70-DDFE-2664-E877-A996E04DFC05}"/>
              </a:ext>
            </a:extLst>
          </p:cNvPr>
          <p:cNvCxnSpPr/>
          <p:nvPr/>
        </p:nvCxnSpPr>
        <p:spPr>
          <a:xfrm>
            <a:off x="5638800" y="2971800"/>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6AD215B-1283-B4E5-FD92-7F2FFE5A6A64}"/>
              </a:ext>
            </a:extLst>
          </p:cNvPr>
          <p:cNvCxnSpPr/>
          <p:nvPr/>
        </p:nvCxnSpPr>
        <p:spPr>
          <a:xfrm>
            <a:off x="5781675" y="3114675"/>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Picture 13" descr="A graph of a graph showing different types of data&#10;&#10;Description automatically generated with medium confidence">
            <a:extLst>
              <a:ext uri="{FF2B5EF4-FFF2-40B4-BE49-F238E27FC236}">
                <a16:creationId xmlns:a16="http://schemas.microsoft.com/office/drawing/2014/main" id="{B425E9B7-EE02-AB43-9D9F-D1BA6E2ED4F5}"/>
              </a:ext>
            </a:extLst>
          </p:cNvPr>
          <p:cNvPicPr>
            <a:picLocks noChangeAspect="1"/>
          </p:cNvPicPr>
          <p:nvPr/>
        </p:nvPicPr>
        <p:blipFill>
          <a:blip r:embed="rId3"/>
          <a:stretch>
            <a:fillRect/>
          </a:stretch>
        </p:blipFill>
        <p:spPr>
          <a:xfrm>
            <a:off x="193775" y="1884693"/>
            <a:ext cx="11743605" cy="2678863"/>
          </a:xfrm>
          <a:prstGeom prst="rect">
            <a:avLst/>
          </a:prstGeom>
        </p:spPr>
      </p:pic>
      <p:pic>
        <p:nvPicPr>
          <p:cNvPr id="21" name="Picture 20" descr="A graph of a graph&#10;&#10;Description automatically generated with medium confidence">
            <a:extLst>
              <a:ext uri="{FF2B5EF4-FFF2-40B4-BE49-F238E27FC236}">
                <a16:creationId xmlns:a16="http://schemas.microsoft.com/office/drawing/2014/main" id="{333358B8-8991-DD48-AFBF-84F680D1CBF3}"/>
              </a:ext>
            </a:extLst>
          </p:cNvPr>
          <p:cNvPicPr>
            <a:picLocks noChangeAspect="1"/>
          </p:cNvPicPr>
          <p:nvPr/>
        </p:nvPicPr>
        <p:blipFill>
          <a:blip r:embed="rId4"/>
          <a:stretch>
            <a:fillRect/>
          </a:stretch>
        </p:blipFill>
        <p:spPr>
          <a:xfrm>
            <a:off x="4342342" y="4541691"/>
            <a:ext cx="3419739" cy="2371019"/>
          </a:xfrm>
          <a:prstGeom prst="rect">
            <a:avLst/>
          </a:prstGeom>
        </p:spPr>
      </p:pic>
      <mc:AlternateContent xmlns:mc="http://schemas.openxmlformats.org/markup-compatibility/2006">
        <mc:Choice xmlns:p14="http://schemas.microsoft.com/office/powerpoint/2010/main" Requires="p14">
          <p:contentPart p14:bwMode="auto" r:id="rId5">
            <p14:nvContentPartPr>
              <p14:cNvPr id="17" name="Ink 16">
                <a:extLst>
                  <a:ext uri="{FF2B5EF4-FFF2-40B4-BE49-F238E27FC236}">
                    <a16:creationId xmlns:a16="http://schemas.microsoft.com/office/drawing/2014/main" id="{C5597620-EEFB-FE4F-BB23-4A087B4F6216}"/>
                  </a:ext>
                </a:extLst>
              </p14:cNvPr>
              <p14:cNvContentPartPr/>
              <p14:nvPr/>
            </p14:nvContentPartPr>
            <p14:xfrm>
              <a:off x="4837759" y="4040530"/>
              <a:ext cx="36360" cy="288720"/>
            </p14:xfrm>
          </p:contentPart>
        </mc:Choice>
        <mc:Fallback>
          <p:pic>
            <p:nvPicPr>
              <p:cNvPr id="17" name="Ink 16">
                <a:extLst>
                  <a:ext uri="{FF2B5EF4-FFF2-40B4-BE49-F238E27FC236}">
                    <a16:creationId xmlns:a16="http://schemas.microsoft.com/office/drawing/2014/main" id="{C5597620-EEFB-FE4F-BB23-4A087B4F6216}"/>
                  </a:ext>
                </a:extLst>
              </p:cNvPr>
              <p:cNvPicPr/>
              <p:nvPr/>
            </p:nvPicPr>
            <p:blipFill>
              <a:blip r:embed="rId6"/>
              <a:stretch>
                <a:fillRect/>
              </a:stretch>
            </p:blipFill>
            <p:spPr>
              <a:xfrm>
                <a:off x="4819759" y="4022530"/>
                <a:ext cx="72000" cy="324360"/>
              </a:xfrm>
              <a:prstGeom prst="rect">
                <a:avLst/>
              </a:prstGeom>
            </p:spPr>
          </p:pic>
        </mc:Fallback>
      </mc:AlternateContent>
      <p:grpSp>
        <p:nvGrpSpPr>
          <p:cNvPr id="20" name="Group 19">
            <a:extLst>
              <a:ext uri="{FF2B5EF4-FFF2-40B4-BE49-F238E27FC236}">
                <a16:creationId xmlns:a16="http://schemas.microsoft.com/office/drawing/2014/main" id="{A2873F4F-5A22-6F47-8E98-81196780553E}"/>
              </a:ext>
            </a:extLst>
          </p:cNvPr>
          <p:cNvGrpSpPr/>
          <p:nvPr/>
        </p:nvGrpSpPr>
        <p:grpSpPr>
          <a:xfrm>
            <a:off x="7162279" y="3876730"/>
            <a:ext cx="33480" cy="479880"/>
            <a:chOff x="7162279" y="3876730"/>
            <a:chExt cx="33480" cy="479880"/>
          </a:xfrm>
        </p:grpSpPr>
        <mc:AlternateContent xmlns:mc="http://schemas.openxmlformats.org/markup-compatibility/2006">
          <mc:Choice xmlns:p14="http://schemas.microsoft.com/office/powerpoint/2010/main" Requires="p14">
            <p:contentPart p14:bwMode="auto" r:id="rId7">
              <p14:nvContentPartPr>
                <p14:cNvPr id="18" name="Ink 17">
                  <a:extLst>
                    <a:ext uri="{FF2B5EF4-FFF2-40B4-BE49-F238E27FC236}">
                      <a16:creationId xmlns:a16="http://schemas.microsoft.com/office/drawing/2014/main" id="{1F9F307E-FF7D-FF4C-AC74-F5CB3B96375F}"/>
                    </a:ext>
                  </a:extLst>
                </p14:cNvPr>
                <p14:cNvContentPartPr/>
                <p14:nvPr/>
              </p14:nvContentPartPr>
              <p14:xfrm>
                <a:off x="7166239" y="4006330"/>
                <a:ext cx="29520" cy="350280"/>
              </p14:xfrm>
            </p:contentPart>
          </mc:Choice>
          <mc:Fallback>
            <p:pic>
              <p:nvPicPr>
                <p:cNvPr id="18" name="Ink 17">
                  <a:extLst>
                    <a:ext uri="{FF2B5EF4-FFF2-40B4-BE49-F238E27FC236}">
                      <a16:creationId xmlns:a16="http://schemas.microsoft.com/office/drawing/2014/main" id="{1F9F307E-FF7D-FF4C-AC74-F5CB3B96375F}"/>
                    </a:ext>
                  </a:extLst>
                </p:cNvPr>
                <p:cNvPicPr/>
                <p:nvPr/>
              </p:nvPicPr>
              <p:blipFill>
                <a:blip r:embed="rId8"/>
                <a:stretch>
                  <a:fillRect/>
                </a:stretch>
              </p:blipFill>
              <p:spPr>
                <a:xfrm>
                  <a:off x="7148239" y="3988330"/>
                  <a:ext cx="65160" cy="385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9" name="Ink 18">
                  <a:extLst>
                    <a:ext uri="{FF2B5EF4-FFF2-40B4-BE49-F238E27FC236}">
                      <a16:creationId xmlns:a16="http://schemas.microsoft.com/office/drawing/2014/main" id="{725CEF3A-AC6E-044F-9DF7-63DFA6C46114}"/>
                    </a:ext>
                  </a:extLst>
                </p14:cNvPr>
                <p14:cNvContentPartPr/>
                <p14:nvPr/>
              </p14:nvContentPartPr>
              <p14:xfrm>
                <a:off x="7162279" y="3876730"/>
                <a:ext cx="29160" cy="435960"/>
              </p14:xfrm>
            </p:contentPart>
          </mc:Choice>
          <mc:Fallback>
            <p:pic>
              <p:nvPicPr>
                <p:cNvPr id="19" name="Ink 18">
                  <a:extLst>
                    <a:ext uri="{FF2B5EF4-FFF2-40B4-BE49-F238E27FC236}">
                      <a16:creationId xmlns:a16="http://schemas.microsoft.com/office/drawing/2014/main" id="{725CEF3A-AC6E-044F-9DF7-63DFA6C46114}"/>
                    </a:ext>
                  </a:extLst>
                </p:cNvPr>
                <p:cNvPicPr/>
                <p:nvPr/>
              </p:nvPicPr>
              <p:blipFill>
                <a:blip r:embed="rId10"/>
                <a:stretch>
                  <a:fillRect/>
                </a:stretch>
              </p:blipFill>
              <p:spPr>
                <a:xfrm>
                  <a:off x="7144279" y="3858730"/>
                  <a:ext cx="64800" cy="471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22" name="Ink 21">
                <a:extLst>
                  <a:ext uri="{FF2B5EF4-FFF2-40B4-BE49-F238E27FC236}">
                    <a16:creationId xmlns:a16="http://schemas.microsoft.com/office/drawing/2014/main" id="{738A2606-75B7-C846-A072-D753D27679DA}"/>
                  </a:ext>
                </a:extLst>
              </p14:cNvPr>
              <p14:cNvContentPartPr/>
              <p14:nvPr/>
            </p14:nvContentPartPr>
            <p14:xfrm>
              <a:off x="4823359" y="3888970"/>
              <a:ext cx="56160" cy="454680"/>
            </p14:xfrm>
          </p:contentPart>
        </mc:Choice>
        <mc:Fallback>
          <p:pic>
            <p:nvPicPr>
              <p:cNvPr id="22" name="Ink 21">
                <a:extLst>
                  <a:ext uri="{FF2B5EF4-FFF2-40B4-BE49-F238E27FC236}">
                    <a16:creationId xmlns:a16="http://schemas.microsoft.com/office/drawing/2014/main" id="{738A2606-75B7-C846-A072-D753D27679DA}"/>
                  </a:ext>
                </a:extLst>
              </p:cNvPr>
              <p:cNvPicPr/>
              <p:nvPr/>
            </p:nvPicPr>
            <p:blipFill>
              <a:blip r:embed="rId12"/>
              <a:stretch>
                <a:fillRect/>
              </a:stretch>
            </p:blipFill>
            <p:spPr>
              <a:xfrm>
                <a:off x="4805359" y="3870970"/>
                <a:ext cx="91800" cy="490320"/>
              </a:xfrm>
              <a:prstGeom prst="rect">
                <a:avLst/>
              </a:prstGeom>
            </p:spPr>
          </p:pic>
        </mc:Fallback>
      </mc:AlternateContent>
      <p:sp>
        <p:nvSpPr>
          <p:cNvPr id="23" name="TextBox 22">
            <a:extLst>
              <a:ext uri="{FF2B5EF4-FFF2-40B4-BE49-F238E27FC236}">
                <a16:creationId xmlns:a16="http://schemas.microsoft.com/office/drawing/2014/main" id="{3CEB0179-1667-D549-9F7A-9DD99E591429}"/>
              </a:ext>
            </a:extLst>
          </p:cNvPr>
          <p:cNvSpPr txBox="1"/>
          <p:nvPr/>
        </p:nvSpPr>
        <p:spPr>
          <a:xfrm>
            <a:off x="8028122" y="4688237"/>
            <a:ext cx="1883044" cy="646331"/>
          </a:xfrm>
          <a:prstGeom prst="rect">
            <a:avLst/>
          </a:prstGeom>
          <a:noFill/>
        </p:spPr>
        <p:txBody>
          <a:bodyPr wrap="square" rtlCol="0">
            <a:spAutoFit/>
          </a:bodyPr>
          <a:lstStyle/>
          <a:p>
            <a:r>
              <a:rPr lang="en-US" dirty="0"/>
              <a:t>OP cycle should be during this time</a:t>
            </a:r>
          </a:p>
        </p:txBody>
      </p:sp>
      <p:cxnSp>
        <p:nvCxnSpPr>
          <p:cNvPr id="25" name="Straight Arrow Connector 24">
            <a:extLst>
              <a:ext uri="{FF2B5EF4-FFF2-40B4-BE49-F238E27FC236}">
                <a16:creationId xmlns:a16="http://schemas.microsoft.com/office/drawing/2014/main" id="{D264AC92-63B4-BA4A-A20F-C956A16CC8D1}"/>
              </a:ext>
            </a:extLst>
          </p:cNvPr>
          <p:cNvCxnSpPr/>
          <p:nvPr/>
        </p:nvCxnSpPr>
        <p:spPr>
          <a:xfrm flipH="1" flipV="1">
            <a:off x="6912244" y="4356610"/>
            <a:ext cx="1015139" cy="40137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0922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96D4E-8B4F-62B8-F551-56379B923E78}"/>
              </a:ext>
            </a:extLst>
          </p:cNvPr>
          <p:cNvSpPr>
            <a:spLocks noGrp="1"/>
          </p:cNvSpPr>
          <p:nvPr>
            <p:ph type="ctrTitle"/>
          </p:nvPr>
        </p:nvSpPr>
        <p:spPr>
          <a:xfrm>
            <a:off x="838200" y="451381"/>
            <a:ext cx="10512552" cy="4066540"/>
          </a:xfrm>
        </p:spPr>
        <p:txBody>
          <a:bodyPr anchor="b">
            <a:normAutofit/>
          </a:bodyPr>
          <a:lstStyle/>
          <a:p>
            <a:pPr algn="l"/>
            <a:r>
              <a:rPr lang="en-US" sz="6600"/>
              <a:t>Thank you </a:t>
            </a:r>
          </a:p>
        </p:txBody>
      </p:sp>
      <p:sp>
        <p:nvSpPr>
          <p:cNvPr id="3" name="Subtitle 2">
            <a:extLst>
              <a:ext uri="{FF2B5EF4-FFF2-40B4-BE49-F238E27FC236}">
                <a16:creationId xmlns:a16="http://schemas.microsoft.com/office/drawing/2014/main" id="{FF07BEBE-18E8-4025-FF6F-EC0130CB4F22}"/>
              </a:ext>
            </a:extLst>
          </p:cNvPr>
          <p:cNvSpPr>
            <a:spLocks noGrp="1"/>
          </p:cNvSpPr>
          <p:nvPr>
            <p:ph type="subTitle" idx="1"/>
          </p:nvPr>
        </p:nvSpPr>
        <p:spPr>
          <a:xfrm>
            <a:off x="838199" y="4983276"/>
            <a:ext cx="10512552" cy="1126680"/>
          </a:xfrm>
        </p:spPr>
        <p:txBody>
          <a:bodyPr>
            <a:normAutofit/>
          </a:bodyPr>
          <a:lstStyle/>
          <a:p>
            <a:pPr algn="l"/>
            <a:r>
              <a:rPr lang="en-US" sz="1700" b="1"/>
              <a:t>Questions? </a:t>
            </a:r>
          </a:p>
          <a:p>
            <a:pPr algn="l"/>
            <a:endParaRPr lang="en-US" sz="1700" b="1"/>
          </a:p>
          <a:p>
            <a:pPr algn="l"/>
            <a:r>
              <a:rPr lang="en-US" sz="1700" b="1"/>
              <a:t>Thanks to my supervisor, John Behr, and the rest of the TRINAT team</a:t>
            </a:r>
          </a:p>
        </p:txBody>
      </p:sp>
      <p:sp>
        <p:nvSpPr>
          <p:cNvPr id="16"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7936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45A9ECAA-48CB-8CE7-4844-AA2C77D9E359}"/>
                  </a:ext>
                </a:extLst>
              </p:cNvPr>
              <p:cNvSpPr>
                <a:spLocks noGrp="1"/>
              </p:cNvSpPr>
              <p:nvPr>
                <p:ph sz="half" idx="2"/>
              </p:nvPr>
            </p:nvSpPr>
            <p:spPr>
              <a:xfrm>
                <a:off x="304132" y="1834302"/>
                <a:ext cx="6464808" cy="1563843"/>
              </a:xfrm>
            </p:spPr>
            <p:txBody>
              <a:bodyPr>
                <a:normAutofit fontScale="92500"/>
              </a:bodyPr>
              <a:lstStyle/>
              <a:p>
                <a:pPr marL="0" indent="0">
                  <a:buNone/>
                </a:pPr>
                <a:endParaRPr lang="en-US" dirty="0"/>
              </a:p>
              <a:p>
                <a:r>
                  <a:rPr lang="en-US" dirty="0"/>
                  <a:t>Stokes Parameters: S</a:t>
                </a:r>
                <a:r>
                  <a:rPr lang="en-US" baseline="-25000" dirty="0"/>
                  <a:t>3</a:t>
                </a:r>
                <a:r>
                  <a:rPr lang="en-US" dirty="0"/>
                  <a:t> represents circular</a:t>
                </a:r>
              </a:p>
              <a:p>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𝑆</m:t>
                        </m:r>
                      </m:e>
                      <m:sub>
                        <m:r>
                          <a:rPr lang="en-CA" b="0" i="1" smtClean="0">
                            <a:latin typeface="Cambria Math" panose="02040503050406030204" pitchFamily="18" charset="0"/>
                          </a:rPr>
                          <m:t>3</m:t>
                        </m:r>
                      </m:sub>
                    </m:sSub>
                    <m:r>
                      <a:rPr lang="en-CA" b="0" i="1" smtClean="0">
                        <a:latin typeface="Cambria Math" panose="02040503050406030204" pitchFamily="18" charset="0"/>
                      </a:rPr>
                      <m:t>= </m:t>
                    </m:r>
                    <m:rad>
                      <m:radPr>
                        <m:degHide m:val="on"/>
                        <m:ctrlPr>
                          <a:rPr lang="en-CA" b="0" i="1" smtClean="0">
                            <a:latin typeface="Cambria Math" panose="02040503050406030204" pitchFamily="18" charset="0"/>
                            <a:ea typeface="Cambria Math" panose="02040503050406030204" pitchFamily="18" charset="0"/>
                          </a:rPr>
                        </m:ctrlPr>
                      </m:radPr>
                      <m:deg/>
                      <m:e>
                        <m:r>
                          <a:rPr lang="en-CA" b="0" i="1" smtClean="0">
                            <a:latin typeface="Cambria Math" panose="02040503050406030204" pitchFamily="18" charset="0"/>
                            <a:ea typeface="Cambria Math" panose="02040503050406030204" pitchFamily="18" charset="0"/>
                          </a:rPr>
                          <m:t>1−(</m:t>
                        </m:r>
                        <m:sSubSup>
                          <m:sSubSupPr>
                            <m:ctrlPr>
                              <a:rPr lang="en-CA" b="0" i="1" smtClean="0">
                                <a:latin typeface="Cambria Math" panose="02040503050406030204" pitchFamily="18" charset="0"/>
                                <a:ea typeface="Cambria Math" panose="02040503050406030204" pitchFamily="18" charset="0"/>
                              </a:rPr>
                            </m:ctrlPr>
                          </m:sSubSupPr>
                          <m:e>
                            <m:r>
                              <a:rPr lang="en-CA" b="0" i="1" smtClean="0">
                                <a:latin typeface="Cambria Math" panose="02040503050406030204" pitchFamily="18" charset="0"/>
                                <a:ea typeface="Cambria Math" panose="02040503050406030204" pitchFamily="18" charset="0"/>
                              </a:rPr>
                              <m:t>𝑆</m:t>
                            </m:r>
                          </m:e>
                          <m:sub>
                            <m:r>
                              <a:rPr lang="en-CA" b="0" i="1" smtClean="0">
                                <a:latin typeface="Cambria Math" panose="02040503050406030204" pitchFamily="18" charset="0"/>
                                <a:ea typeface="Cambria Math" panose="02040503050406030204" pitchFamily="18" charset="0"/>
                              </a:rPr>
                              <m:t>1</m:t>
                            </m:r>
                          </m:sub>
                          <m:sup>
                            <m:r>
                              <a:rPr lang="en-CA" b="0" i="1" smtClean="0">
                                <a:latin typeface="Cambria Math" panose="02040503050406030204" pitchFamily="18" charset="0"/>
                                <a:ea typeface="Cambria Math" panose="02040503050406030204" pitchFamily="18" charset="0"/>
                              </a:rPr>
                              <m:t>2</m:t>
                            </m:r>
                          </m:sup>
                        </m:sSubSup>
                        <m:r>
                          <a:rPr lang="en-CA" b="0" i="1" smtClean="0">
                            <a:latin typeface="Cambria Math" panose="02040503050406030204" pitchFamily="18" charset="0"/>
                            <a:ea typeface="Cambria Math" panose="02040503050406030204" pitchFamily="18" charset="0"/>
                          </a:rPr>
                          <m:t>+</m:t>
                        </m:r>
                        <m:sSubSup>
                          <m:sSubSupPr>
                            <m:ctrlPr>
                              <a:rPr lang="en-CA" b="0" i="1" smtClean="0">
                                <a:latin typeface="Cambria Math" panose="02040503050406030204" pitchFamily="18" charset="0"/>
                                <a:ea typeface="Cambria Math" panose="02040503050406030204" pitchFamily="18" charset="0"/>
                              </a:rPr>
                            </m:ctrlPr>
                          </m:sSubSupPr>
                          <m:e>
                            <m:r>
                              <a:rPr lang="en-CA" b="0" i="1" smtClean="0">
                                <a:latin typeface="Cambria Math" panose="02040503050406030204" pitchFamily="18" charset="0"/>
                                <a:ea typeface="Cambria Math" panose="02040503050406030204" pitchFamily="18" charset="0"/>
                              </a:rPr>
                              <m:t>𝑆</m:t>
                            </m:r>
                          </m:e>
                          <m:sub>
                            <m:r>
                              <a:rPr lang="en-CA" b="0" i="1" smtClean="0">
                                <a:latin typeface="Cambria Math" panose="02040503050406030204" pitchFamily="18" charset="0"/>
                                <a:ea typeface="Cambria Math" panose="02040503050406030204" pitchFamily="18" charset="0"/>
                              </a:rPr>
                              <m:t>2</m:t>
                            </m:r>
                          </m:sub>
                          <m:sup>
                            <m:r>
                              <a:rPr lang="en-CA" b="0" i="1" smtClean="0">
                                <a:latin typeface="Cambria Math" panose="02040503050406030204" pitchFamily="18" charset="0"/>
                                <a:ea typeface="Cambria Math" panose="02040503050406030204" pitchFamily="18" charset="0"/>
                              </a:rPr>
                              <m:t>2</m:t>
                            </m:r>
                          </m:sup>
                        </m:sSubSup>
                        <m:r>
                          <a:rPr lang="en-CA" b="0" i="1" smtClean="0">
                            <a:latin typeface="Cambria Math" panose="02040503050406030204" pitchFamily="18" charset="0"/>
                            <a:ea typeface="Cambria Math" panose="02040503050406030204" pitchFamily="18" charset="0"/>
                          </a:rPr>
                          <m:t>)</m:t>
                        </m:r>
                      </m:e>
                    </m:rad>
                  </m:oMath>
                </a14:m>
                <a:endParaRPr lang="en-US" dirty="0"/>
              </a:p>
              <a:p>
                <a:endParaRPr lang="en-US" dirty="0"/>
              </a:p>
              <a:p>
                <a:r>
                  <a:rPr lang="en-US" dirty="0"/>
                  <a:t>Need </a:t>
                </a:r>
                <a14:m>
                  <m:oMath xmlns:m="http://schemas.openxmlformats.org/officeDocument/2006/math">
                    <m:r>
                      <a:rPr lang="en-CA" b="0" i="0" smtClean="0">
                        <a:latin typeface="Cambria Math" panose="02040503050406030204" pitchFamily="18" charset="0"/>
                      </a:rPr>
                      <m:t>±</m:t>
                    </m:r>
                    <m:r>
                      <a:rPr lang="en-CA" b="0" i="1" smtClean="0">
                        <a:latin typeface="Cambria Math" panose="02040503050406030204" pitchFamily="18" charset="0"/>
                      </a:rPr>
                      <m:t>𝜎</m:t>
                    </m:r>
                  </m:oMath>
                </a14:m>
                <a:r>
                  <a:rPr lang="en-US" dirty="0"/>
                  <a:t> light due to its ability to </a:t>
                </a:r>
                <a14:m>
                  <m:oMath xmlns:m="http://schemas.openxmlformats.org/officeDocument/2006/math">
                    <m:r>
                      <m:rPr>
                        <m:sty m:val="p"/>
                      </m:rPr>
                      <a:rPr lang="en-CA" b="0" i="0" smtClean="0">
                        <a:latin typeface="Cambria Math" panose="02040503050406030204" pitchFamily="18" charset="0"/>
                      </a:rPr>
                      <m:t>Δm</m:t>
                    </m:r>
                    <m:r>
                      <a:rPr lang="en-CA" b="0" i="0" smtClean="0">
                        <a:latin typeface="Cambria Math" panose="02040503050406030204" pitchFamily="18" charset="0"/>
                      </a:rPr>
                      <m:t>= ±1</m:t>
                    </m:r>
                  </m:oMath>
                </a14:m>
                <a:r>
                  <a:rPr lang="en-US" dirty="0"/>
                  <a:t> to polarize the atoms</a:t>
                </a:r>
              </a:p>
              <a:p>
                <a:endParaRPr lang="en-US" dirty="0"/>
              </a:p>
              <a:p>
                <a:endParaRPr lang="en-US" dirty="0"/>
              </a:p>
              <a:p>
                <a:endParaRPr lang="en-US" dirty="0"/>
              </a:p>
            </p:txBody>
          </p:sp>
        </mc:Choice>
        <mc:Fallback xmlns="">
          <p:sp>
            <p:nvSpPr>
              <p:cNvPr id="4" name="Content Placeholder 3">
                <a:extLst>
                  <a:ext uri="{FF2B5EF4-FFF2-40B4-BE49-F238E27FC236}">
                    <a16:creationId xmlns:a16="http://schemas.microsoft.com/office/drawing/2014/main" id="{45A9ECAA-48CB-8CE7-4844-AA2C77D9E359}"/>
                  </a:ext>
                </a:extLst>
              </p:cNvPr>
              <p:cNvSpPr>
                <a:spLocks noGrp="1" noRot="1" noChangeAspect="1" noMove="1" noResize="1" noEditPoints="1" noAdjustHandles="1" noChangeArrowheads="1" noChangeShapeType="1" noTextEdit="1"/>
              </p:cNvSpPr>
              <p:nvPr>
                <p:ph sz="half" idx="2"/>
              </p:nvPr>
            </p:nvSpPr>
            <p:spPr>
              <a:xfrm>
                <a:off x="304132" y="1834302"/>
                <a:ext cx="6464808" cy="1563843"/>
              </a:xfrm>
              <a:blipFill>
                <a:blip r:embed="rId3"/>
                <a:stretch>
                  <a:fillRect l="-589"/>
                </a:stretch>
              </a:blipFill>
            </p:spPr>
            <p:txBody>
              <a:bodyPr/>
              <a:lstStyle/>
              <a:p>
                <a:r>
                  <a:rPr lang="en-US">
                    <a:noFill/>
                  </a:rPr>
                  <a:t> </a:t>
                </a:r>
              </a:p>
            </p:txBody>
          </p:sp>
        </mc:Fallback>
      </mc:AlternateContent>
      <p:sp>
        <p:nvSpPr>
          <p:cNvPr id="8" name="Date Placeholder 7">
            <a:extLst>
              <a:ext uri="{FF2B5EF4-FFF2-40B4-BE49-F238E27FC236}">
                <a16:creationId xmlns:a16="http://schemas.microsoft.com/office/drawing/2014/main" id="{3B8B492D-0778-C859-9200-08161ABEBFE5}"/>
              </a:ext>
            </a:extLst>
          </p:cNvPr>
          <p:cNvSpPr>
            <a:spLocks noGrp="1"/>
          </p:cNvSpPr>
          <p:nvPr>
            <p:ph type="dt" sz="half" idx="10"/>
          </p:nvPr>
        </p:nvSpPr>
        <p:spPr/>
        <p:txBody>
          <a:bodyPr/>
          <a:lstStyle/>
          <a:p>
            <a:r>
              <a:rPr lang="en-US" dirty="0"/>
              <a:t>2022</a:t>
            </a:r>
          </a:p>
        </p:txBody>
      </p:sp>
      <p:sp>
        <p:nvSpPr>
          <p:cNvPr id="9" name="Footer Placeholder 8">
            <a:extLst>
              <a:ext uri="{FF2B5EF4-FFF2-40B4-BE49-F238E27FC236}">
                <a16:creationId xmlns:a16="http://schemas.microsoft.com/office/drawing/2014/main" id="{B1185DEE-1419-7DB6-949B-929195894BC8}"/>
              </a:ext>
            </a:extLst>
          </p:cNvPr>
          <p:cNvSpPr>
            <a:spLocks noGrp="1"/>
          </p:cNvSpPr>
          <p:nvPr>
            <p:ph type="ftr" sz="quarter" idx="11"/>
          </p:nvPr>
        </p:nvSpPr>
        <p:spPr/>
        <p:txBody>
          <a:bodyPr/>
          <a:lstStyle/>
          <a:p>
            <a:r>
              <a:rPr lang="en-US" dirty="0"/>
              <a:t>TRINAT</a:t>
            </a:r>
          </a:p>
        </p:txBody>
      </p:sp>
      <p:sp>
        <p:nvSpPr>
          <p:cNvPr id="10" name="Slide Number Placeholder 9">
            <a:extLst>
              <a:ext uri="{FF2B5EF4-FFF2-40B4-BE49-F238E27FC236}">
                <a16:creationId xmlns:a16="http://schemas.microsoft.com/office/drawing/2014/main" id="{A9210D02-BD78-856B-08E2-820032AC6B71}"/>
              </a:ext>
            </a:extLst>
          </p:cNvPr>
          <p:cNvSpPr>
            <a:spLocks noGrp="1"/>
          </p:cNvSpPr>
          <p:nvPr>
            <p:ph type="sldNum" sz="quarter" idx="12"/>
          </p:nvPr>
        </p:nvSpPr>
        <p:spPr/>
        <p:txBody>
          <a:bodyPr/>
          <a:lstStyle/>
          <a:p>
            <a:fld id="{58FB4751-880F-D840-AAA9-3A15815CC996}" type="slidenum">
              <a:rPr lang="en-US" smtClean="0"/>
              <a:pPr/>
              <a:t>12</a:t>
            </a:fld>
            <a:endParaRPr 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62F50689-D84C-7977-0A2B-2F0FFFB2014E}"/>
                  </a:ext>
                </a:extLst>
              </p:cNvPr>
              <p:cNvSpPr>
                <a:spLocks noGrp="1"/>
              </p:cNvSpPr>
              <p:nvPr>
                <p:ph type="body" idx="1"/>
              </p:nvPr>
            </p:nvSpPr>
            <p:spPr>
              <a:xfrm>
                <a:off x="304132" y="1492990"/>
                <a:ext cx="6464808" cy="402336"/>
              </a:xfrm>
            </p:spPr>
            <p:txBody>
              <a:bodyPr>
                <a:normAutofit/>
              </a:bodyPr>
              <a:lstStyle/>
              <a:p>
                <a:r>
                  <a:rPr lang="en-US" dirty="0"/>
                  <a:t>Circularly Polarized Light (</a:t>
                </a:r>
                <a14:m>
                  <m:oMath xmlns:m="http://schemas.openxmlformats.org/officeDocument/2006/math">
                    <m:r>
                      <a:rPr lang="en-CA" b="0" i="0" smtClean="0">
                        <a:latin typeface="Cambria Math" panose="02040503050406030204" pitchFamily="18" charset="0"/>
                      </a:rPr>
                      <m:t>±</m:t>
                    </m:r>
                    <m:r>
                      <a:rPr lang="en-CA" b="0" i="1" smtClean="0">
                        <a:latin typeface="Cambria Math" panose="02040503050406030204" pitchFamily="18" charset="0"/>
                      </a:rPr>
                      <m:t>𝜎</m:t>
                    </m:r>
                  </m:oMath>
                </a14:m>
                <a:r>
                  <a:rPr lang="en-US" dirty="0"/>
                  <a:t>)</a:t>
                </a:r>
              </a:p>
            </p:txBody>
          </p:sp>
        </mc:Choice>
        <mc:Fallback xmlns="">
          <p:sp>
            <p:nvSpPr>
              <p:cNvPr id="3" name="Text Placeholder 2">
                <a:extLst>
                  <a:ext uri="{FF2B5EF4-FFF2-40B4-BE49-F238E27FC236}">
                    <a16:creationId xmlns:a16="http://schemas.microsoft.com/office/drawing/2014/main" id="{62F50689-D84C-7977-0A2B-2F0FFFB2014E}"/>
                  </a:ext>
                </a:extLst>
              </p:cNvPr>
              <p:cNvSpPr>
                <a:spLocks noGrp="1" noRot="1" noChangeAspect="1" noMove="1" noResize="1" noEditPoints="1" noAdjustHandles="1" noChangeArrowheads="1" noChangeShapeType="1" noTextEdit="1"/>
              </p:cNvSpPr>
              <p:nvPr>
                <p:ph type="body" idx="1"/>
              </p:nvPr>
            </p:nvSpPr>
            <p:spPr>
              <a:xfrm>
                <a:off x="304132" y="1492990"/>
                <a:ext cx="6464808" cy="402336"/>
              </a:xfrm>
              <a:blipFill>
                <a:blip r:embed="rId4"/>
                <a:stretch>
                  <a:fillRect l="-1179" t="-6061" b="-27273"/>
                </a:stretch>
              </a:blipFill>
            </p:spPr>
            <p:txBody>
              <a:bodyPr/>
              <a:lstStyle/>
              <a:p>
                <a:r>
                  <a:rPr lang="en-US">
                    <a:noFill/>
                  </a:rPr>
                  <a:t> </a:t>
                </a:r>
              </a:p>
            </p:txBody>
          </p:sp>
        </mc:Fallback>
      </mc:AlternateContent>
      <p:sp>
        <p:nvSpPr>
          <p:cNvPr id="5" name="Text Placeholder 4">
            <a:extLst>
              <a:ext uri="{FF2B5EF4-FFF2-40B4-BE49-F238E27FC236}">
                <a16:creationId xmlns:a16="http://schemas.microsoft.com/office/drawing/2014/main" id="{E7B10A79-E2EE-5230-2C2A-E6884B5125B1}"/>
              </a:ext>
            </a:extLst>
          </p:cNvPr>
          <p:cNvSpPr>
            <a:spLocks noGrp="1"/>
          </p:cNvSpPr>
          <p:nvPr>
            <p:ph type="body" sz="quarter" idx="3"/>
          </p:nvPr>
        </p:nvSpPr>
        <p:spPr>
          <a:xfrm>
            <a:off x="420186" y="3767254"/>
            <a:ext cx="6464808" cy="402336"/>
          </a:xfrm>
        </p:spPr>
        <p:txBody>
          <a:bodyPr>
            <a:normAutofit/>
          </a:bodyPr>
          <a:lstStyle/>
          <a:p>
            <a:r>
              <a:rPr lang="en-US" dirty="0"/>
              <a:t>Important Optical Devices Used</a:t>
            </a:r>
          </a:p>
        </p:txBody>
      </p:sp>
      <p:sp>
        <p:nvSpPr>
          <p:cNvPr id="7" name="Content Placeholder 6">
            <a:extLst>
              <a:ext uri="{FF2B5EF4-FFF2-40B4-BE49-F238E27FC236}">
                <a16:creationId xmlns:a16="http://schemas.microsoft.com/office/drawing/2014/main" id="{BD1C6792-93C5-DED1-0872-50E165128229}"/>
              </a:ext>
            </a:extLst>
          </p:cNvPr>
          <p:cNvSpPr>
            <a:spLocks noGrp="1"/>
          </p:cNvSpPr>
          <p:nvPr>
            <p:ph sz="quarter" idx="4"/>
          </p:nvPr>
        </p:nvSpPr>
        <p:spPr>
          <a:xfrm>
            <a:off x="365760" y="4285855"/>
            <a:ext cx="6464808" cy="1404121"/>
          </a:xfrm>
        </p:spPr>
        <p:txBody>
          <a:bodyPr>
            <a:normAutofit/>
          </a:bodyPr>
          <a:lstStyle/>
          <a:p>
            <a:r>
              <a:rPr lang="en-US" b="1" dirty="0"/>
              <a:t>Quarter Waveplates</a:t>
            </a:r>
            <a:r>
              <a:rPr lang="en-US" dirty="0"/>
              <a:t>: linear pol to circular pol</a:t>
            </a:r>
          </a:p>
          <a:p>
            <a:r>
              <a:rPr lang="en-US" b="1" dirty="0"/>
              <a:t>Polarizing </a:t>
            </a:r>
            <a:r>
              <a:rPr lang="en-US" b="1" dirty="0" err="1"/>
              <a:t>Beamsplitters</a:t>
            </a:r>
            <a:r>
              <a:rPr lang="en-US" dirty="0"/>
              <a:t>: transmits horizontal, reflects vertical</a:t>
            </a:r>
          </a:p>
          <a:p>
            <a:r>
              <a:rPr lang="en-US" b="1" dirty="0"/>
              <a:t>Twisted Nematic Liquid Crystal (TNLC)</a:t>
            </a:r>
            <a:r>
              <a:rPr lang="en-US" dirty="0"/>
              <a:t>: flips between horizontal/vertical</a:t>
            </a:r>
          </a:p>
          <a:p>
            <a:endParaRPr lang="en-US" dirty="0"/>
          </a:p>
        </p:txBody>
      </p:sp>
      <p:sp>
        <p:nvSpPr>
          <p:cNvPr id="2" name="Title 1">
            <a:extLst>
              <a:ext uri="{FF2B5EF4-FFF2-40B4-BE49-F238E27FC236}">
                <a16:creationId xmlns:a16="http://schemas.microsoft.com/office/drawing/2014/main" id="{6C47DC31-1488-8091-935A-1B03A14A5CD8}"/>
              </a:ext>
            </a:extLst>
          </p:cNvPr>
          <p:cNvSpPr>
            <a:spLocks noGrp="1"/>
          </p:cNvSpPr>
          <p:nvPr>
            <p:ph type="title"/>
          </p:nvPr>
        </p:nvSpPr>
        <p:spPr>
          <a:xfrm>
            <a:off x="388032" y="378779"/>
            <a:ext cx="10515600" cy="676656"/>
          </a:xfrm>
        </p:spPr>
        <p:txBody>
          <a:bodyPr/>
          <a:lstStyle/>
          <a:p>
            <a:r>
              <a:rPr lang="en-US" dirty="0"/>
              <a:t>OP Laser Polarization</a:t>
            </a:r>
          </a:p>
        </p:txBody>
      </p:sp>
      <p:pic>
        <p:nvPicPr>
          <p:cNvPr id="2050" name="Picture 2">
            <a:extLst>
              <a:ext uri="{FF2B5EF4-FFF2-40B4-BE49-F238E27FC236}">
                <a16:creationId xmlns:a16="http://schemas.microsoft.com/office/drawing/2014/main" id="{96A93D08-B84C-C445-9AD3-F46C92EC0F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3692" y="308472"/>
            <a:ext cx="4501524" cy="60093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39DA072-FAAB-3640-968F-FF95AE4AEF8E}"/>
              </a:ext>
            </a:extLst>
          </p:cNvPr>
          <p:cNvSpPr txBox="1"/>
          <p:nvPr/>
        </p:nvSpPr>
        <p:spPr>
          <a:xfrm>
            <a:off x="6433138" y="5050164"/>
            <a:ext cx="1215483" cy="523220"/>
          </a:xfrm>
          <a:prstGeom prst="rect">
            <a:avLst/>
          </a:prstGeom>
          <a:noFill/>
        </p:spPr>
        <p:txBody>
          <a:bodyPr wrap="square" rtlCol="0">
            <a:spAutoFit/>
          </a:bodyPr>
          <a:lstStyle/>
          <a:p>
            <a:r>
              <a:rPr lang="en-US" sz="1400" dirty="0">
                <a:solidFill>
                  <a:schemeClr val="accent1"/>
                </a:solidFill>
                <a:latin typeface="Georgia" panose="02040502050405020303" pitchFamily="18" charset="0"/>
              </a:rPr>
              <a:t>Quarter Waveplate</a:t>
            </a:r>
          </a:p>
        </p:txBody>
      </p:sp>
      <p:sp>
        <p:nvSpPr>
          <p:cNvPr id="14" name="TextBox 13">
            <a:extLst>
              <a:ext uri="{FF2B5EF4-FFF2-40B4-BE49-F238E27FC236}">
                <a16:creationId xmlns:a16="http://schemas.microsoft.com/office/drawing/2014/main" id="{BC143579-7A51-BC4A-B30A-8058C6A49F3F}"/>
              </a:ext>
            </a:extLst>
          </p:cNvPr>
          <p:cNvSpPr txBox="1"/>
          <p:nvPr/>
        </p:nvSpPr>
        <p:spPr>
          <a:xfrm>
            <a:off x="6349525" y="2639752"/>
            <a:ext cx="1335916" cy="523220"/>
          </a:xfrm>
          <a:prstGeom prst="rect">
            <a:avLst/>
          </a:prstGeom>
          <a:noFill/>
        </p:spPr>
        <p:txBody>
          <a:bodyPr wrap="square" rtlCol="0">
            <a:spAutoFit/>
          </a:bodyPr>
          <a:lstStyle/>
          <a:p>
            <a:r>
              <a:rPr lang="en-US" sz="1400" dirty="0">
                <a:solidFill>
                  <a:schemeClr val="accent1"/>
                </a:solidFill>
                <a:latin typeface="Georgia" panose="02040502050405020303" pitchFamily="18" charset="0"/>
              </a:rPr>
              <a:t>Polarizing </a:t>
            </a:r>
            <a:r>
              <a:rPr lang="en-US" sz="1400" dirty="0" err="1">
                <a:solidFill>
                  <a:schemeClr val="accent1"/>
                </a:solidFill>
                <a:latin typeface="Georgia" panose="02040502050405020303" pitchFamily="18" charset="0"/>
              </a:rPr>
              <a:t>Beamsplitters</a:t>
            </a:r>
            <a:endParaRPr lang="en-US" sz="1400" dirty="0">
              <a:solidFill>
                <a:schemeClr val="accent1"/>
              </a:solidFill>
              <a:latin typeface="Georgia" panose="02040502050405020303" pitchFamily="18" charset="0"/>
            </a:endParaRPr>
          </a:p>
        </p:txBody>
      </p:sp>
      <p:sp>
        <p:nvSpPr>
          <p:cNvPr id="15" name="TextBox 14">
            <a:extLst>
              <a:ext uri="{FF2B5EF4-FFF2-40B4-BE49-F238E27FC236}">
                <a16:creationId xmlns:a16="http://schemas.microsoft.com/office/drawing/2014/main" id="{E5B81706-6B78-B84A-9AF2-8E9EBECB9B37}"/>
              </a:ext>
            </a:extLst>
          </p:cNvPr>
          <p:cNvSpPr txBox="1"/>
          <p:nvPr/>
        </p:nvSpPr>
        <p:spPr>
          <a:xfrm>
            <a:off x="6768940" y="3978079"/>
            <a:ext cx="1215483" cy="307777"/>
          </a:xfrm>
          <a:prstGeom prst="rect">
            <a:avLst/>
          </a:prstGeom>
          <a:noFill/>
        </p:spPr>
        <p:txBody>
          <a:bodyPr wrap="square" rtlCol="0">
            <a:spAutoFit/>
          </a:bodyPr>
          <a:lstStyle/>
          <a:p>
            <a:r>
              <a:rPr lang="en-US" sz="1400" dirty="0">
                <a:solidFill>
                  <a:schemeClr val="accent1"/>
                </a:solidFill>
                <a:latin typeface="Georgia" panose="02040502050405020303" pitchFamily="18" charset="0"/>
              </a:rPr>
              <a:t>TNLC</a:t>
            </a:r>
          </a:p>
        </p:txBody>
      </p:sp>
      <p:sp>
        <p:nvSpPr>
          <p:cNvPr id="13" name="Right Arrow 12">
            <a:extLst>
              <a:ext uri="{FF2B5EF4-FFF2-40B4-BE49-F238E27FC236}">
                <a16:creationId xmlns:a16="http://schemas.microsoft.com/office/drawing/2014/main" id="{F2BCA59C-B468-554A-9629-03136D5759AE}"/>
              </a:ext>
            </a:extLst>
          </p:cNvPr>
          <p:cNvSpPr/>
          <p:nvPr/>
        </p:nvSpPr>
        <p:spPr>
          <a:xfrm>
            <a:off x="7513692" y="5431316"/>
            <a:ext cx="1211667" cy="1420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C35DB66C-9A76-AF47-99D3-7BF86F220C80}"/>
              </a:ext>
            </a:extLst>
          </p:cNvPr>
          <p:cNvSpPr/>
          <p:nvPr/>
        </p:nvSpPr>
        <p:spPr>
          <a:xfrm>
            <a:off x="7425369" y="4045551"/>
            <a:ext cx="1487277" cy="1649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a:extLst>
              <a:ext uri="{FF2B5EF4-FFF2-40B4-BE49-F238E27FC236}">
                <a16:creationId xmlns:a16="http://schemas.microsoft.com/office/drawing/2014/main" id="{BC49CF59-985D-E543-8A96-DC7F544B1396}"/>
              </a:ext>
            </a:extLst>
          </p:cNvPr>
          <p:cNvSpPr/>
          <p:nvPr/>
        </p:nvSpPr>
        <p:spPr>
          <a:xfrm>
            <a:off x="7513692" y="2875562"/>
            <a:ext cx="1762510" cy="1637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8BBD8C6-ACC6-F54F-8233-4A0FF4EB5621}"/>
              </a:ext>
            </a:extLst>
          </p:cNvPr>
          <p:cNvSpPr txBox="1"/>
          <p:nvPr/>
        </p:nvSpPr>
        <p:spPr>
          <a:xfrm>
            <a:off x="7648620" y="6620"/>
            <a:ext cx="3247061" cy="307777"/>
          </a:xfrm>
          <a:prstGeom prst="rect">
            <a:avLst/>
          </a:prstGeom>
          <a:noFill/>
        </p:spPr>
        <p:txBody>
          <a:bodyPr wrap="square" rtlCol="0">
            <a:spAutoFit/>
          </a:bodyPr>
          <a:lstStyle/>
          <a:p>
            <a:r>
              <a:rPr lang="en-US" sz="1400" dirty="0">
                <a:solidFill>
                  <a:schemeClr val="bg2">
                    <a:lumMod val="10000"/>
                  </a:schemeClr>
                </a:solidFill>
                <a:latin typeface="Georgia" panose="02040502050405020303" pitchFamily="18" charset="0"/>
              </a:rPr>
              <a:t>Polarizing Maintaining Optical Fiber</a:t>
            </a:r>
          </a:p>
        </p:txBody>
      </p:sp>
      <p:sp>
        <p:nvSpPr>
          <p:cNvPr id="20" name="Down Arrow 19">
            <a:extLst>
              <a:ext uri="{FF2B5EF4-FFF2-40B4-BE49-F238E27FC236}">
                <a16:creationId xmlns:a16="http://schemas.microsoft.com/office/drawing/2014/main" id="{085C7326-AB5F-6C47-AEB1-A280C2FBE444}"/>
              </a:ext>
            </a:extLst>
          </p:cNvPr>
          <p:cNvSpPr/>
          <p:nvPr/>
        </p:nvSpPr>
        <p:spPr>
          <a:xfrm>
            <a:off x="9871113" y="308472"/>
            <a:ext cx="88135" cy="39561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82A4BFB2-6A2B-2844-A311-E69E603446F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1254" b="-2080"/>
          <a:stretch/>
        </p:blipFill>
        <p:spPr bwMode="auto">
          <a:xfrm>
            <a:off x="4512465" y="901687"/>
            <a:ext cx="2505018" cy="1779226"/>
          </a:xfrm>
          <a:prstGeom prst="parallelogram">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D4DC2D7F-C9E1-E545-BF15-C3D16F277B89}"/>
              </a:ext>
            </a:extLst>
          </p:cNvPr>
          <p:cNvPicPr>
            <a:picLocks noChangeAspect="1"/>
          </p:cNvPicPr>
          <p:nvPr/>
        </p:nvPicPr>
        <p:blipFill>
          <a:blip r:embed="rId7"/>
          <a:stretch>
            <a:fillRect/>
          </a:stretch>
        </p:blipFill>
        <p:spPr>
          <a:xfrm>
            <a:off x="4905267" y="3398145"/>
            <a:ext cx="1709509" cy="1136642"/>
          </a:xfrm>
          <a:prstGeom prst="rect">
            <a:avLst/>
          </a:prstGeom>
        </p:spPr>
      </p:pic>
      <p:sp>
        <p:nvSpPr>
          <p:cNvPr id="22" name="TextBox 21">
            <a:extLst>
              <a:ext uri="{FF2B5EF4-FFF2-40B4-BE49-F238E27FC236}">
                <a16:creationId xmlns:a16="http://schemas.microsoft.com/office/drawing/2014/main" id="{5C55C373-FF18-1A49-A66F-4EBC6C2DE5D4}"/>
              </a:ext>
            </a:extLst>
          </p:cNvPr>
          <p:cNvSpPr txBox="1"/>
          <p:nvPr/>
        </p:nvSpPr>
        <p:spPr>
          <a:xfrm>
            <a:off x="4233016" y="2449673"/>
            <a:ext cx="2116509" cy="507831"/>
          </a:xfrm>
          <a:prstGeom prst="rect">
            <a:avLst/>
          </a:prstGeom>
          <a:noFill/>
        </p:spPr>
        <p:txBody>
          <a:bodyPr wrap="square">
            <a:spAutoFit/>
          </a:bodyPr>
          <a:lstStyle/>
          <a:p>
            <a:r>
              <a:rPr lang="en-CA" sz="900" b="0" i="1" dirty="0">
                <a:solidFill>
                  <a:srgbClr val="05103E"/>
                </a:solidFill>
                <a:effectLst/>
                <a:latin typeface="Times New Roman" panose="02020603050405020304" pitchFamily="18" charset="0"/>
              </a:rPr>
              <a:t>Classification of Polarization</a:t>
            </a:r>
            <a:r>
              <a:rPr lang="en-CA" sz="900" b="0" i="0" dirty="0">
                <a:solidFill>
                  <a:srgbClr val="05103E"/>
                </a:solidFill>
                <a:effectLst/>
                <a:latin typeface="Times New Roman" panose="02020603050405020304" pitchFamily="18" charset="0"/>
              </a:rPr>
              <a:t>. (n.d.). http://</a:t>
            </a:r>
            <a:r>
              <a:rPr lang="en-CA" sz="900" b="0" i="0" dirty="0" err="1">
                <a:solidFill>
                  <a:srgbClr val="05103E"/>
                </a:solidFill>
                <a:effectLst/>
                <a:latin typeface="Times New Roman" panose="02020603050405020304" pitchFamily="18" charset="0"/>
              </a:rPr>
              <a:t>hyperphysics.phy-astr.gsu.edu</a:t>
            </a:r>
            <a:r>
              <a:rPr lang="en-CA" sz="900" b="0" i="0" dirty="0">
                <a:solidFill>
                  <a:srgbClr val="05103E"/>
                </a:solidFill>
                <a:effectLst/>
                <a:latin typeface="Times New Roman" panose="02020603050405020304" pitchFamily="18" charset="0"/>
              </a:rPr>
              <a:t>/</a:t>
            </a:r>
            <a:r>
              <a:rPr lang="en-CA" sz="900" b="0" i="0" dirty="0" err="1">
                <a:solidFill>
                  <a:srgbClr val="05103E"/>
                </a:solidFill>
                <a:effectLst/>
                <a:latin typeface="Times New Roman" panose="02020603050405020304" pitchFamily="18" charset="0"/>
              </a:rPr>
              <a:t>hbase</a:t>
            </a:r>
            <a:r>
              <a:rPr lang="en-CA" sz="900" b="0" i="0" dirty="0">
                <a:solidFill>
                  <a:srgbClr val="05103E"/>
                </a:solidFill>
                <a:effectLst/>
                <a:latin typeface="Times New Roman" panose="02020603050405020304" pitchFamily="18" charset="0"/>
              </a:rPr>
              <a:t>/</a:t>
            </a:r>
            <a:r>
              <a:rPr lang="en-CA" sz="900" b="0" i="0" dirty="0" err="1">
                <a:solidFill>
                  <a:srgbClr val="05103E"/>
                </a:solidFill>
                <a:effectLst/>
                <a:latin typeface="Times New Roman" panose="02020603050405020304" pitchFamily="18" charset="0"/>
              </a:rPr>
              <a:t>phyopt</a:t>
            </a:r>
            <a:r>
              <a:rPr lang="en-CA" sz="900" b="0" i="0" dirty="0">
                <a:solidFill>
                  <a:srgbClr val="05103E"/>
                </a:solidFill>
                <a:effectLst/>
                <a:latin typeface="Times New Roman" panose="02020603050405020304" pitchFamily="18" charset="0"/>
              </a:rPr>
              <a:t>/</a:t>
            </a:r>
            <a:r>
              <a:rPr lang="en-CA" sz="900" b="0" i="0" dirty="0" err="1">
                <a:solidFill>
                  <a:srgbClr val="05103E"/>
                </a:solidFill>
                <a:effectLst/>
                <a:latin typeface="Times New Roman" panose="02020603050405020304" pitchFamily="18" charset="0"/>
              </a:rPr>
              <a:t>polclas.html</a:t>
            </a:r>
            <a:endParaRPr lang="en-US" sz="900" dirty="0"/>
          </a:p>
        </p:txBody>
      </p:sp>
    </p:spTree>
    <p:extLst>
      <p:ext uri="{BB962C8B-B14F-4D97-AF65-F5344CB8AC3E}">
        <p14:creationId xmlns:p14="http://schemas.microsoft.com/office/powerpoint/2010/main" val="2759600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645BD6E-D504-0AAE-E7AB-615D99588185}"/>
              </a:ext>
            </a:extLst>
          </p:cNvPr>
          <p:cNvSpPr>
            <a:spLocks noGrp="1"/>
          </p:cNvSpPr>
          <p:nvPr>
            <p:ph type="title"/>
          </p:nvPr>
        </p:nvSpPr>
        <p:spPr>
          <a:xfrm>
            <a:off x="365760" y="271925"/>
            <a:ext cx="10515600" cy="676656"/>
          </a:xfrm>
        </p:spPr>
        <p:txBody>
          <a:bodyPr/>
          <a:lstStyle/>
          <a:p>
            <a:r>
              <a:rPr lang="en-US" sz="3200" dirty="0"/>
              <a:t>Locking the laser diode to the correct frequency</a:t>
            </a:r>
          </a:p>
        </p:txBody>
      </p:sp>
      <p:sp>
        <p:nvSpPr>
          <p:cNvPr id="3" name="Date Placeholder 2">
            <a:extLst>
              <a:ext uri="{FF2B5EF4-FFF2-40B4-BE49-F238E27FC236}">
                <a16:creationId xmlns:a16="http://schemas.microsoft.com/office/drawing/2014/main" id="{F4461112-1314-1F15-2239-5EFCF120CB67}"/>
              </a:ext>
            </a:extLst>
          </p:cNvPr>
          <p:cNvSpPr>
            <a:spLocks noGrp="1"/>
          </p:cNvSpPr>
          <p:nvPr>
            <p:ph type="dt" sz="half" idx="10"/>
          </p:nvPr>
        </p:nvSpPr>
        <p:spPr/>
        <p:txBody>
          <a:bodyPr/>
          <a:lstStyle/>
          <a:p>
            <a:r>
              <a:rPr lang="en-US" dirty="0"/>
              <a:t>2022</a:t>
            </a:r>
          </a:p>
        </p:txBody>
      </p:sp>
      <p:sp>
        <p:nvSpPr>
          <p:cNvPr id="4" name="Footer Placeholder 3">
            <a:extLst>
              <a:ext uri="{FF2B5EF4-FFF2-40B4-BE49-F238E27FC236}">
                <a16:creationId xmlns:a16="http://schemas.microsoft.com/office/drawing/2014/main" id="{33D4406C-089C-C2FF-4CED-A1744760FE3A}"/>
              </a:ext>
            </a:extLst>
          </p:cNvPr>
          <p:cNvSpPr>
            <a:spLocks noGrp="1"/>
          </p:cNvSpPr>
          <p:nvPr>
            <p:ph type="ftr" sz="quarter" idx="11"/>
          </p:nvPr>
        </p:nvSpPr>
        <p:spPr/>
        <p:txBody>
          <a:bodyPr/>
          <a:lstStyle/>
          <a:p>
            <a:r>
              <a:rPr lang="en-US" dirty="0"/>
              <a:t>TRINAT</a:t>
            </a:r>
          </a:p>
        </p:txBody>
      </p:sp>
      <p:sp>
        <p:nvSpPr>
          <p:cNvPr id="6" name="Slide Number Placeholder 5">
            <a:extLst>
              <a:ext uri="{FF2B5EF4-FFF2-40B4-BE49-F238E27FC236}">
                <a16:creationId xmlns:a16="http://schemas.microsoft.com/office/drawing/2014/main" id="{2705CC93-7672-B278-4A84-0AB0F7221F04}"/>
              </a:ext>
            </a:extLst>
          </p:cNvPr>
          <p:cNvSpPr>
            <a:spLocks noGrp="1"/>
          </p:cNvSpPr>
          <p:nvPr>
            <p:ph type="sldNum" sz="quarter" idx="12"/>
          </p:nvPr>
        </p:nvSpPr>
        <p:spPr/>
        <p:txBody>
          <a:bodyPr/>
          <a:lstStyle/>
          <a:p>
            <a:fld id="{58FB4751-880F-D840-AAA9-3A15815CC996}" type="slidenum">
              <a:rPr lang="en-US" smtClean="0"/>
              <a:t>13</a:t>
            </a:fld>
            <a:endParaRPr lang="en-US" dirty="0"/>
          </a:p>
        </p:txBody>
      </p:sp>
      <p:pic>
        <p:nvPicPr>
          <p:cNvPr id="8" name="Content Placeholder 7">
            <a:extLst>
              <a:ext uri="{FF2B5EF4-FFF2-40B4-BE49-F238E27FC236}">
                <a16:creationId xmlns:a16="http://schemas.microsoft.com/office/drawing/2014/main" id="{BA8E6C6B-1CDF-E043-94BC-05AD990EBE8C}"/>
              </a:ext>
            </a:extLst>
          </p:cNvPr>
          <p:cNvPicPr>
            <a:picLocks noGrp="1" noChangeAspect="1"/>
          </p:cNvPicPr>
          <p:nvPr>
            <p:ph idx="1"/>
          </p:nvPr>
        </p:nvPicPr>
        <p:blipFill>
          <a:blip r:embed="rId3"/>
          <a:stretch>
            <a:fillRect/>
          </a:stretch>
        </p:blipFill>
        <p:spPr>
          <a:xfrm>
            <a:off x="9705832" y="3743519"/>
            <a:ext cx="2309384" cy="2564891"/>
          </a:xfrm>
        </p:spPr>
      </p:pic>
      <p:pic>
        <p:nvPicPr>
          <p:cNvPr id="11" name="Picture 10">
            <a:extLst>
              <a:ext uri="{FF2B5EF4-FFF2-40B4-BE49-F238E27FC236}">
                <a16:creationId xmlns:a16="http://schemas.microsoft.com/office/drawing/2014/main" id="{B09A35B8-DC99-0541-960E-7F935EF7FC9D}"/>
              </a:ext>
            </a:extLst>
          </p:cNvPr>
          <p:cNvPicPr>
            <a:picLocks noChangeAspect="1"/>
          </p:cNvPicPr>
          <p:nvPr/>
        </p:nvPicPr>
        <p:blipFill>
          <a:blip r:embed="rId3"/>
          <a:stretch>
            <a:fillRect/>
          </a:stretch>
        </p:blipFill>
        <p:spPr>
          <a:xfrm>
            <a:off x="9705832" y="864110"/>
            <a:ext cx="2309384" cy="2564890"/>
          </a:xfrm>
          <a:prstGeom prst="rect">
            <a:avLst/>
          </a:prstGeom>
        </p:spPr>
      </p:pic>
      <p:pic>
        <p:nvPicPr>
          <p:cNvPr id="1026" name="Picture 2">
            <a:extLst>
              <a:ext uri="{FF2B5EF4-FFF2-40B4-BE49-F238E27FC236}">
                <a16:creationId xmlns:a16="http://schemas.microsoft.com/office/drawing/2014/main" id="{3F495484-077D-1242-AD13-3DCA6818A3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091" y="858679"/>
            <a:ext cx="2949869" cy="221240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D6D7B8B-6779-7849-A568-79C6574FF260}"/>
              </a:ext>
            </a:extLst>
          </p:cNvPr>
          <p:cNvSpPr txBox="1"/>
          <p:nvPr/>
        </p:nvSpPr>
        <p:spPr>
          <a:xfrm>
            <a:off x="10102113" y="1271048"/>
            <a:ext cx="925551" cy="276999"/>
          </a:xfrm>
          <a:prstGeom prst="rect">
            <a:avLst/>
          </a:prstGeom>
          <a:noFill/>
        </p:spPr>
        <p:txBody>
          <a:bodyPr wrap="square" rtlCol="0">
            <a:spAutoFit/>
          </a:bodyPr>
          <a:lstStyle/>
          <a:p>
            <a:r>
              <a:rPr lang="en-US" sz="1200" dirty="0">
                <a:latin typeface="Georgia" panose="02040502050405020303" pitchFamily="18" charset="0"/>
              </a:rPr>
              <a:t>F’ = 2</a:t>
            </a:r>
          </a:p>
        </p:txBody>
      </p:sp>
      <p:sp>
        <p:nvSpPr>
          <p:cNvPr id="15" name="TextBox 14">
            <a:extLst>
              <a:ext uri="{FF2B5EF4-FFF2-40B4-BE49-F238E27FC236}">
                <a16:creationId xmlns:a16="http://schemas.microsoft.com/office/drawing/2014/main" id="{2E4BA8B5-E078-944F-8791-60A101022A09}"/>
              </a:ext>
            </a:extLst>
          </p:cNvPr>
          <p:cNvSpPr txBox="1"/>
          <p:nvPr/>
        </p:nvSpPr>
        <p:spPr>
          <a:xfrm>
            <a:off x="9792332" y="3754628"/>
            <a:ext cx="925551" cy="338554"/>
          </a:xfrm>
          <a:prstGeom prst="rect">
            <a:avLst/>
          </a:prstGeom>
          <a:noFill/>
        </p:spPr>
        <p:txBody>
          <a:bodyPr wrap="square" rtlCol="0">
            <a:spAutoFit/>
          </a:bodyPr>
          <a:lstStyle/>
          <a:p>
            <a:r>
              <a:rPr lang="en-US" sz="1600" dirty="0">
                <a:latin typeface="Georgia" panose="02040502050405020303" pitchFamily="18" charset="0"/>
              </a:rPr>
              <a:t>45 K</a:t>
            </a:r>
          </a:p>
        </p:txBody>
      </p:sp>
      <p:sp>
        <p:nvSpPr>
          <p:cNvPr id="13" name="Up Arrow 12">
            <a:extLst>
              <a:ext uri="{FF2B5EF4-FFF2-40B4-BE49-F238E27FC236}">
                <a16:creationId xmlns:a16="http://schemas.microsoft.com/office/drawing/2014/main" id="{E4ED5014-DB69-ED47-826D-579DBEF65AD3}"/>
              </a:ext>
            </a:extLst>
          </p:cNvPr>
          <p:cNvSpPr/>
          <p:nvPr/>
        </p:nvSpPr>
        <p:spPr>
          <a:xfrm>
            <a:off x="11027664" y="1326995"/>
            <a:ext cx="101253" cy="189570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a:extLst>
              <a:ext uri="{FF2B5EF4-FFF2-40B4-BE49-F238E27FC236}">
                <a16:creationId xmlns:a16="http://schemas.microsoft.com/office/drawing/2014/main" id="{416E9AC3-B5A4-464B-9407-991A2EA6B9F9}"/>
              </a:ext>
            </a:extLst>
          </p:cNvPr>
          <p:cNvSpPr/>
          <p:nvPr/>
        </p:nvSpPr>
        <p:spPr>
          <a:xfrm>
            <a:off x="11027664" y="4181707"/>
            <a:ext cx="101253" cy="146081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21567E-3ECD-FC4C-8D6B-1E74934D6C25}"/>
              </a:ext>
            </a:extLst>
          </p:cNvPr>
          <p:cNvSpPr txBox="1"/>
          <p:nvPr/>
        </p:nvSpPr>
        <p:spPr>
          <a:xfrm>
            <a:off x="9791961" y="933891"/>
            <a:ext cx="925551" cy="338554"/>
          </a:xfrm>
          <a:prstGeom prst="rect">
            <a:avLst/>
          </a:prstGeom>
          <a:noFill/>
        </p:spPr>
        <p:txBody>
          <a:bodyPr wrap="square" rtlCol="0">
            <a:spAutoFit/>
          </a:bodyPr>
          <a:lstStyle/>
          <a:p>
            <a:r>
              <a:rPr lang="en-US" sz="1600" dirty="0">
                <a:latin typeface="Georgia" panose="02040502050405020303" pitchFamily="18" charset="0"/>
              </a:rPr>
              <a:t>39 K</a:t>
            </a:r>
          </a:p>
        </p:txBody>
      </p:sp>
      <p:sp>
        <p:nvSpPr>
          <p:cNvPr id="19" name="TextBox 18">
            <a:extLst>
              <a:ext uri="{FF2B5EF4-FFF2-40B4-BE49-F238E27FC236}">
                <a16:creationId xmlns:a16="http://schemas.microsoft.com/office/drawing/2014/main" id="{B941B78D-BD0A-C24C-BDEC-0A040C2D1739}"/>
              </a:ext>
            </a:extLst>
          </p:cNvPr>
          <p:cNvSpPr txBox="1"/>
          <p:nvPr/>
        </p:nvSpPr>
        <p:spPr>
          <a:xfrm>
            <a:off x="10102113" y="4149129"/>
            <a:ext cx="925551" cy="276999"/>
          </a:xfrm>
          <a:prstGeom prst="rect">
            <a:avLst/>
          </a:prstGeom>
          <a:noFill/>
        </p:spPr>
        <p:txBody>
          <a:bodyPr wrap="square" rtlCol="0">
            <a:spAutoFit/>
          </a:bodyPr>
          <a:lstStyle/>
          <a:p>
            <a:r>
              <a:rPr lang="en-US" sz="1200" dirty="0">
                <a:latin typeface="Georgia" panose="02040502050405020303" pitchFamily="18" charset="0"/>
              </a:rPr>
              <a:t>F’ = 2</a:t>
            </a:r>
          </a:p>
        </p:txBody>
      </p:sp>
      <p:sp>
        <p:nvSpPr>
          <p:cNvPr id="20" name="TextBox 19">
            <a:extLst>
              <a:ext uri="{FF2B5EF4-FFF2-40B4-BE49-F238E27FC236}">
                <a16:creationId xmlns:a16="http://schemas.microsoft.com/office/drawing/2014/main" id="{A0B45C5F-918E-594F-8236-2413F73C071C}"/>
              </a:ext>
            </a:extLst>
          </p:cNvPr>
          <p:cNvSpPr txBox="1"/>
          <p:nvPr/>
        </p:nvSpPr>
        <p:spPr>
          <a:xfrm>
            <a:off x="10099883" y="1735482"/>
            <a:ext cx="925551" cy="276999"/>
          </a:xfrm>
          <a:prstGeom prst="rect">
            <a:avLst/>
          </a:prstGeom>
          <a:noFill/>
        </p:spPr>
        <p:txBody>
          <a:bodyPr wrap="square" rtlCol="0">
            <a:spAutoFit/>
          </a:bodyPr>
          <a:lstStyle/>
          <a:p>
            <a:r>
              <a:rPr lang="en-US" sz="1200" dirty="0">
                <a:latin typeface="Georgia" panose="02040502050405020303" pitchFamily="18" charset="0"/>
              </a:rPr>
              <a:t>F’ = 1</a:t>
            </a:r>
          </a:p>
        </p:txBody>
      </p:sp>
      <p:sp>
        <p:nvSpPr>
          <p:cNvPr id="21" name="TextBox 20">
            <a:extLst>
              <a:ext uri="{FF2B5EF4-FFF2-40B4-BE49-F238E27FC236}">
                <a16:creationId xmlns:a16="http://schemas.microsoft.com/office/drawing/2014/main" id="{4308C238-E19D-AC4A-8551-1D5723BC19C7}"/>
              </a:ext>
            </a:extLst>
          </p:cNvPr>
          <p:cNvSpPr txBox="1"/>
          <p:nvPr/>
        </p:nvSpPr>
        <p:spPr>
          <a:xfrm>
            <a:off x="10110270" y="4608365"/>
            <a:ext cx="925551" cy="276999"/>
          </a:xfrm>
          <a:prstGeom prst="rect">
            <a:avLst/>
          </a:prstGeom>
          <a:noFill/>
        </p:spPr>
        <p:txBody>
          <a:bodyPr wrap="square" rtlCol="0">
            <a:spAutoFit/>
          </a:bodyPr>
          <a:lstStyle/>
          <a:p>
            <a:r>
              <a:rPr lang="en-US" sz="1200" dirty="0">
                <a:latin typeface="Georgia" panose="02040502050405020303" pitchFamily="18" charset="0"/>
              </a:rPr>
              <a:t>F’ = 1</a:t>
            </a:r>
          </a:p>
        </p:txBody>
      </p:sp>
      <p:sp>
        <p:nvSpPr>
          <p:cNvPr id="22" name="TextBox 21">
            <a:extLst>
              <a:ext uri="{FF2B5EF4-FFF2-40B4-BE49-F238E27FC236}">
                <a16:creationId xmlns:a16="http://schemas.microsoft.com/office/drawing/2014/main" id="{FB6DE892-3B55-2243-80F9-F0D803DBC2B4}"/>
              </a:ext>
            </a:extLst>
          </p:cNvPr>
          <p:cNvSpPr txBox="1"/>
          <p:nvPr/>
        </p:nvSpPr>
        <p:spPr>
          <a:xfrm>
            <a:off x="10105904" y="3115634"/>
            <a:ext cx="925551" cy="276999"/>
          </a:xfrm>
          <a:prstGeom prst="rect">
            <a:avLst/>
          </a:prstGeom>
          <a:noFill/>
        </p:spPr>
        <p:txBody>
          <a:bodyPr wrap="square" rtlCol="0">
            <a:spAutoFit/>
          </a:bodyPr>
          <a:lstStyle/>
          <a:p>
            <a:r>
              <a:rPr lang="en-US" sz="1200" dirty="0">
                <a:latin typeface="Georgia" panose="02040502050405020303" pitchFamily="18" charset="0"/>
              </a:rPr>
              <a:t>F = 1</a:t>
            </a:r>
          </a:p>
        </p:txBody>
      </p:sp>
      <p:sp>
        <p:nvSpPr>
          <p:cNvPr id="23" name="TextBox 22">
            <a:extLst>
              <a:ext uri="{FF2B5EF4-FFF2-40B4-BE49-F238E27FC236}">
                <a16:creationId xmlns:a16="http://schemas.microsoft.com/office/drawing/2014/main" id="{D168561A-C05A-1649-907C-7B1C880F6180}"/>
              </a:ext>
            </a:extLst>
          </p:cNvPr>
          <p:cNvSpPr txBox="1"/>
          <p:nvPr/>
        </p:nvSpPr>
        <p:spPr>
          <a:xfrm>
            <a:off x="10110270" y="5982007"/>
            <a:ext cx="925551" cy="276999"/>
          </a:xfrm>
          <a:prstGeom prst="rect">
            <a:avLst/>
          </a:prstGeom>
          <a:noFill/>
        </p:spPr>
        <p:txBody>
          <a:bodyPr wrap="square" rtlCol="0">
            <a:spAutoFit/>
          </a:bodyPr>
          <a:lstStyle/>
          <a:p>
            <a:r>
              <a:rPr lang="en-US" sz="1200" dirty="0">
                <a:latin typeface="Georgia" panose="02040502050405020303" pitchFamily="18" charset="0"/>
              </a:rPr>
              <a:t>F = 1</a:t>
            </a:r>
          </a:p>
        </p:txBody>
      </p:sp>
      <p:sp>
        <p:nvSpPr>
          <p:cNvPr id="24" name="TextBox 23">
            <a:extLst>
              <a:ext uri="{FF2B5EF4-FFF2-40B4-BE49-F238E27FC236}">
                <a16:creationId xmlns:a16="http://schemas.microsoft.com/office/drawing/2014/main" id="{88EDDA56-347A-7A44-BBC0-88F464859493}"/>
              </a:ext>
            </a:extLst>
          </p:cNvPr>
          <p:cNvSpPr txBox="1"/>
          <p:nvPr/>
        </p:nvSpPr>
        <p:spPr>
          <a:xfrm>
            <a:off x="10099883" y="2668704"/>
            <a:ext cx="925551" cy="276999"/>
          </a:xfrm>
          <a:prstGeom prst="rect">
            <a:avLst/>
          </a:prstGeom>
          <a:noFill/>
        </p:spPr>
        <p:txBody>
          <a:bodyPr wrap="square" rtlCol="0">
            <a:spAutoFit/>
          </a:bodyPr>
          <a:lstStyle/>
          <a:p>
            <a:r>
              <a:rPr lang="en-US" sz="1200" dirty="0">
                <a:latin typeface="Georgia" panose="02040502050405020303" pitchFamily="18" charset="0"/>
              </a:rPr>
              <a:t>F = 2</a:t>
            </a:r>
          </a:p>
        </p:txBody>
      </p:sp>
      <p:sp>
        <p:nvSpPr>
          <p:cNvPr id="25" name="TextBox 24">
            <a:extLst>
              <a:ext uri="{FF2B5EF4-FFF2-40B4-BE49-F238E27FC236}">
                <a16:creationId xmlns:a16="http://schemas.microsoft.com/office/drawing/2014/main" id="{0F073351-0FE6-0A47-8BCA-A7794AAF3648}"/>
              </a:ext>
            </a:extLst>
          </p:cNvPr>
          <p:cNvSpPr txBox="1"/>
          <p:nvPr/>
        </p:nvSpPr>
        <p:spPr>
          <a:xfrm>
            <a:off x="10110269" y="5564980"/>
            <a:ext cx="925551" cy="276999"/>
          </a:xfrm>
          <a:prstGeom prst="rect">
            <a:avLst/>
          </a:prstGeom>
          <a:noFill/>
        </p:spPr>
        <p:txBody>
          <a:bodyPr wrap="square" rtlCol="0">
            <a:spAutoFit/>
          </a:bodyPr>
          <a:lstStyle/>
          <a:p>
            <a:r>
              <a:rPr lang="en-US" sz="1200" dirty="0">
                <a:latin typeface="Georgia" panose="02040502050405020303" pitchFamily="18" charset="0"/>
              </a:rPr>
              <a:t>F = 2</a:t>
            </a:r>
          </a:p>
        </p:txBody>
      </p:sp>
      <p:sp>
        <p:nvSpPr>
          <p:cNvPr id="26" name="TextBox 25">
            <a:extLst>
              <a:ext uri="{FF2B5EF4-FFF2-40B4-BE49-F238E27FC236}">
                <a16:creationId xmlns:a16="http://schemas.microsoft.com/office/drawing/2014/main" id="{A9B834EF-0076-1C40-AA03-0657840D05DF}"/>
              </a:ext>
            </a:extLst>
          </p:cNvPr>
          <p:cNvSpPr txBox="1"/>
          <p:nvPr/>
        </p:nvSpPr>
        <p:spPr>
          <a:xfrm>
            <a:off x="11128917" y="2180008"/>
            <a:ext cx="925551" cy="461665"/>
          </a:xfrm>
          <a:prstGeom prst="rect">
            <a:avLst/>
          </a:prstGeom>
          <a:noFill/>
        </p:spPr>
        <p:txBody>
          <a:bodyPr wrap="square" rtlCol="0">
            <a:spAutoFit/>
          </a:bodyPr>
          <a:lstStyle/>
          <a:p>
            <a:r>
              <a:rPr lang="en-US" sz="1200" dirty="0">
                <a:solidFill>
                  <a:srgbClr val="FF0000"/>
                </a:solidFill>
                <a:latin typeface="Georgia" panose="02040502050405020303" pitchFamily="18" charset="0"/>
              </a:rPr>
              <a:t>309.4 MHz</a:t>
            </a:r>
          </a:p>
        </p:txBody>
      </p:sp>
      <p:sp>
        <p:nvSpPr>
          <p:cNvPr id="27" name="TextBox 26">
            <a:extLst>
              <a:ext uri="{FF2B5EF4-FFF2-40B4-BE49-F238E27FC236}">
                <a16:creationId xmlns:a16="http://schemas.microsoft.com/office/drawing/2014/main" id="{F8953FF0-0F48-B94E-A14E-5BFD220BB4EE}"/>
              </a:ext>
            </a:extLst>
          </p:cNvPr>
          <p:cNvSpPr txBox="1"/>
          <p:nvPr/>
        </p:nvSpPr>
        <p:spPr>
          <a:xfrm>
            <a:off x="11144306" y="4912112"/>
            <a:ext cx="925551" cy="461665"/>
          </a:xfrm>
          <a:prstGeom prst="rect">
            <a:avLst/>
          </a:prstGeom>
          <a:noFill/>
        </p:spPr>
        <p:txBody>
          <a:bodyPr wrap="square" rtlCol="0">
            <a:spAutoFit/>
          </a:bodyPr>
          <a:lstStyle/>
          <a:p>
            <a:r>
              <a:rPr lang="en-US" sz="1200" dirty="0">
                <a:solidFill>
                  <a:srgbClr val="FF0000"/>
                </a:solidFill>
                <a:latin typeface="Georgia" panose="02040502050405020303" pitchFamily="18" charset="0"/>
              </a:rPr>
              <a:t>593.6</a:t>
            </a:r>
          </a:p>
          <a:p>
            <a:r>
              <a:rPr lang="en-US" sz="1200" dirty="0">
                <a:solidFill>
                  <a:srgbClr val="FF0000"/>
                </a:solidFill>
                <a:latin typeface="Georgia" panose="02040502050405020303" pitchFamily="18" charset="0"/>
              </a:rPr>
              <a:t>MHz</a:t>
            </a:r>
          </a:p>
        </p:txBody>
      </p:sp>
      <mc:AlternateContent xmlns:mc="http://schemas.openxmlformats.org/markup-compatibility/2006" xmlns:a14="http://schemas.microsoft.com/office/drawing/2010/main">
        <mc:Choice Requires="a14">
          <p:sp>
            <p:nvSpPr>
              <p:cNvPr id="28" name="Content Placeholder 22">
                <a:extLst>
                  <a:ext uri="{FF2B5EF4-FFF2-40B4-BE49-F238E27FC236}">
                    <a16:creationId xmlns:a16="http://schemas.microsoft.com/office/drawing/2014/main" id="{780581BD-8C5F-B84C-BF43-4E3EEFC8FB2A}"/>
                  </a:ext>
                </a:extLst>
              </p:cNvPr>
              <p:cNvSpPr txBox="1">
                <a:spLocks/>
              </p:cNvSpPr>
              <p:nvPr/>
            </p:nvSpPr>
            <p:spPr>
              <a:xfrm>
                <a:off x="3475896" y="1145463"/>
                <a:ext cx="5808402" cy="24011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Lock to a transition in </a:t>
                </a:r>
                <a14:m>
                  <m:oMath xmlns:m="http://schemas.openxmlformats.org/officeDocument/2006/math">
                    <m:sPre>
                      <m:sPrePr>
                        <m:ctrlPr>
                          <a:rPr lang="en-CA" sz="2000" b="1" i="1" smtClean="0">
                            <a:latin typeface="Cambria Math" panose="02040503050406030204" pitchFamily="18" charset="0"/>
                          </a:rPr>
                        </m:ctrlPr>
                      </m:sPrePr>
                      <m:sub>
                        <m:r>
                          <a:rPr lang="en-CA" sz="2000" b="1" i="1" smtClean="0">
                            <a:latin typeface="Cambria Math" panose="02040503050406030204" pitchFamily="18" charset="0"/>
                          </a:rPr>
                          <m:t> </m:t>
                        </m:r>
                      </m:sub>
                      <m:sup>
                        <m:r>
                          <a:rPr lang="en-CA" sz="2000" b="1" i="1" smtClean="0">
                            <a:latin typeface="Cambria Math" panose="02040503050406030204" pitchFamily="18" charset="0"/>
                          </a:rPr>
                          <m:t>𝟑𝟗</m:t>
                        </m:r>
                      </m:sup>
                      <m:e>
                        <m:r>
                          <a:rPr lang="en-CA" sz="2000" b="1" i="1" smtClean="0">
                            <a:latin typeface="Cambria Math" panose="02040503050406030204" pitchFamily="18" charset="0"/>
                          </a:rPr>
                          <m:t>𝑲</m:t>
                        </m:r>
                      </m:e>
                    </m:sPre>
                  </m:oMath>
                </a14:m>
                <a:r>
                  <a:rPr lang="en-US" sz="2000" b="1" dirty="0"/>
                  <a:t> (a stable isotope)</a:t>
                </a:r>
              </a:p>
              <a:p>
                <a:r>
                  <a:rPr lang="en-US" sz="2000" b="1" dirty="0"/>
                  <a:t>Multiple peaks visible since there are multiple possible transitions</a:t>
                </a:r>
              </a:p>
              <a:p>
                <a:r>
                  <a:rPr lang="en-US" sz="2000" b="1" dirty="0"/>
                  <a:t>Adjust voltage and current going to laser diode until centered on peak</a:t>
                </a:r>
              </a:p>
              <a:p>
                <a:endParaRPr lang="en-US" sz="2000" b="1" dirty="0"/>
              </a:p>
              <a:p>
                <a:endParaRPr lang="en-US" sz="2000" b="1" dirty="0"/>
              </a:p>
            </p:txBody>
          </p:sp>
        </mc:Choice>
        <mc:Fallback xmlns="">
          <p:sp>
            <p:nvSpPr>
              <p:cNvPr id="28" name="Content Placeholder 22">
                <a:extLst>
                  <a:ext uri="{FF2B5EF4-FFF2-40B4-BE49-F238E27FC236}">
                    <a16:creationId xmlns:a16="http://schemas.microsoft.com/office/drawing/2014/main" id="{780581BD-8C5F-B84C-BF43-4E3EEFC8FB2A}"/>
                  </a:ext>
                </a:extLst>
              </p:cNvPr>
              <p:cNvSpPr txBox="1">
                <a:spLocks noRot="1" noChangeAspect="1" noMove="1" noResize="1" noEditPoints="1" noAdjustHandles="1" noChangeArrowheads="1" noChangeShapeType="1" noTextEdit="1"/>
              </p:cNvSpPr>
              <p:nvPr/>
            </p:nvSpPr>
            <p:spPr>
              <a:xfrm>
                <a:off x="3475896" y="1145463"/>
                <a:ext cx="5808402" cy="2401174"/>
              </a:xfrm>
              <a:prstGeom prst="rect">
                <a:avLst/>
              </a:prstGeom>
              <a:blipFill>
                <a:blip r:embed="rId5"/>
                <a:stretch>
                  <a:fillRect l="-871" t="-2105" r="-218"/>
                </a:stretch>
              </a:blipFill>
            </p:spPr>
            <p:txBody>
              <a:bodyPr/>
              <a:lstStyle/>
              <a:p>
                <a:r>
                  <a:rPr lang="en-US">
                    <a:noFill/>
                  </a:rPr>
                  <a:t> </a:t>
                </a:r>
              </a:p>
            </p:txBody>
          </p:sp>
        </mc:Fallback>
      </mc:AlternateContent>
      <p:sp>
        <p:nvSpPr>
          <p:cNvPr id="29" name="Content Placeholder 22">
            <a:extLst>
              <a:ext uri="{FF2B5EF4-FFF2-40B4-BE49-F238E27FC236}">
                <a16:creationId xmlns:a16="http://schemas.microsoft.com/office/drawing/2014/main" id="{F171521C-C712-BE48-8366-3DD1CB0942EB}"/>
              </a:ext>
            </a:extLst>
          </p:cNvPr>
          <p:cNvSpPr txBox="1">
            <a:spLocks/>
          </p:cNvSpPr>
          <p:nvPr/>
        </p:nvSpPr>
        <p:spPr>
          <a:xfrm>
            <a:off x="4482868" y="1590763"/>
            <a:ext cx="3803904" cy="28072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D6746D0-7D10-1546-9FB8-BAE44EDD2F67}"/>
                  </a:ext>
                </a:extLst>
              </p:cNvPr>
              <p:cNvSpPr txBox="1"/>
              <p:nvPr/>
            </p:nvSpPr>
            <p:spPr>
              <a:xfrm>
                <a:off x="3747977" y="3015341"/>
                <a:ext cx="5614784" cy="1785104"/>
              </a:xfrm>
              <a:prstGeom prst="rect">
                <a:avLst/>
              </a:prstGeom>
              <a:noFill/>
            </p:spPr>
            <p:txBody>
              <a:bodyPr wrap="square" rtlCol="0">
                <a:spAutoFit/>
              </a:bodyPr>
              <a:lstStyle/>
              <a:p>
                <a:r>
                  <a:rPr lang="en-US" b="1" dirty="0">
                    <a:latin typeface="Cambria Math" panose="02040503050406030204" pitchFamily="18" charset="0"/>
                  </a:rPr>
                  <a:t>Calculating the isotope shifts:</a:t>
                </a:r>
              </a:p>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CA" b="1" i="1" smtClean="0">
                              <a:latin typeface="Cambria Math" panose="02040503050406030204" pitchFamily="18" charset="0"/>
                            </a:rPr>
                            <m:t>𝑯</m:t>
                          </m:r>
                        </m:e>
                        <m:sub>
                          <m:r>
                            <a:rPr lang="en-CA" b="1" i="1" smtClean="0">
                              <a:latin typeface="Cambria Math" panose="02040503050406030204" pitchFamily="18" charset="0"/>
                            </a:rPr>
                            <m:t>𝑯𝑭𝑺</m:t>
                          </m:r>
                        </m:sub>
                      </m:sSub>
                      <m:r>
                        <a:rPr lang="en-CA" b="1" i="1" smtClean="0">
                          <a:latin typeface="Cambria Math" panose="02040503050406030204" pitchFamily="18" charset="0"/>
                        </a:rPr>
                        <m:t>=−</m:t>
                      </m:r>
                      <m:sSub>
                        <m:sSubPr>
                          <m:ctrlPr>
                            <a:rPr lang="en-CA" b="1" i="1" smtClean="0">
                              <a:latin typeface="Cambria Math" panose="02040503050406030204" pitchFamily="18" charset="0"/>
                              <a:ea typeface="Cambria Math" panose="02040503050406030204" pitchFamily="18" charset="0"/>
                            </a:rPr>
                          </m:ctrlPr>
                        </m:sSubPr>
                        <m:e>
                          <m:r>
                            <a:rPr lang="en-CA" b="1" i="1" smtClean="0">
                              <a:latin typeface="Cambria Math" panose="02040503050406030204" pitchFamily="18" charset="0"/>
                              <a:ea typeface="Cambria Math" panose="02040503050406030204" pitchFamily="18" charset="0"/>
                            </a:rPr>
                            <m:t>𝝁</m:t>
                          </m:r>
                        </m:e>
                        <m:sub>
                          <m:r>
                            <a:rPr lang="en-CA" b="1" i="1" smtClean="0">
                              <a:latin typeface="Cambria Math" panose="02040503050406030204" pitchFamily="18" charset="0"/>
                              <a:ea typeface="Cambria Math" panose="02040503050406030204" pitchFamily="18" charset="0"/>
                            </a:rPr>
                            <m:t>𝑰</m:t>
                          </m:r>
                        </m:sub>
                      </m:sSub>
                      <m:r>
                        <a:rPr lang="en-CA" b="1" i="1" smtClean="0">
                          <a:latin typeface="Cambria Math" panose="02040503050406030204" pitchFamily="18" charset="0"/>
                          <a:ea typeface="Cambria Math" panose="02040503050406030204" pitchFamily="18" charset="0"/>
                        </a:rPr>
                        <m:t>∙</m:t>
                      </m:r>
                      <m:sSub>
                        <m:sSubPr>
                          <m:ctrlPr>
                            <a:rPr lang="en-CA" b="1" i="1" smtClean="0">
                              <a:latin typeface="Cambria Math" panose="02040503050406030204" pitchFamily="18" charset="0"/>
                              <a:ea typeface="Cambria Math" panose="02040503050406030204" pitchFamily="18" charset="0"/>
                            </a:rPr>
                          </m:ctrlPr>
                        </m:sSubPr>
                        <m:e>
                          <m:r>
                            <a:rPr lang="en-CA" b="1" i="1" smtClean="0">
                              <a:latin typeface="Cambria Math" panose="02040503050406030204" pitchFamily="18" charset="0"/>
                              <a:ea typeface="Cambria Math" panose="02040503050406030204" pitchFamily="18" charset="0"/>
                            </a:rPr>
                            <m:t>𝑩</m:t>
                          </m:r>
                        </m:e>
                        <m:sub>
                          <m:r>
                            <a:rPr lang="en-CA" b="1" i="1" smtClean="0">
                              <a:latin typeface="Cambria Math" panose="02040503050406030204" pitchFamily="18" charset="0"/>
                              <a:ea typeface="Cambria Math" panose="02040503050406030204" pitchFamily="18" charset="0"/>
                            </a:rPr>
                            <m:t>𝒆</m:t>
                          </m:r>
                        </m:sub>
                      </m:sSub>
                      <m:r>
                        <a:rPr lang="en-CA" b="1" i="1" smtClean="0">
                          <a:latin typeface="Cambria Math" panose="02040503050406030204" pitchFamily="18" charset="0"/>
                          <a:ea typeface="Cambria Math" panose="02040503050406030204" pitchFamily="18" charset="0"/>
                        </a:rPr>
                        <m:t>=</m:t>
                      </m:r>
                      <m:r>
                        <a:rPr lang="en-CA" b="1" i="1" smtClean="0">
                          <a:latin typeface="Cambria Math" panose="02040503050406030204" pitchFamily="18" charset="0"/>
                          <a:ea typeface="Cambria Math" panose="02040503050406030204" pitchFamily="18" charset="0"/>
                        </a:rPr>
                        <m:t>𝑨</m:t>
                      </m:r>
                      <m:acc>
                        <m:accPr>
                          <m:chr m:val="⃑"/>
                          <m:ctrlPr>
                            <a:rPr lang="en-CA" b="1" i="1" smtClean="0">
                              <a:latin typeface="Cambria Math" panose="02040503050406030204" pitchFamily="18" charset="0"/>
                              <a:ea typeface="Cambria Math" panose="02040503050406030204" pitchFamily="18" charset="0"/>
                            </a:rPr>
                          </m:ctrlPr>
                        </m:accPr>
                        <m:e>
                          <m:r>
                            <a:rPr lang="en-CA" b="1" i="1" smtClean="0">
                              <a:latin typeface="Cambria Math" panose="02040503050406030204" pitchFamily="18" charset="0"/>
                              <a:ea typeface="Cambria Math" panose="02040503050406030204" pitchFamily="18" charset="0"/>
                            </a:rPr>
                            <m:t>𝑰</m:t>
                          </m:r>
                        </m:e>
                      </m:acc>
                      <m:r>
                        <a:rPr lang="en-US" b="1" i="1" smtClean="0">
                          <a:latin typeface="Cambria Math" panose="02040503050406030204" pitchFamily="18" charset="0"/>
                          <a:ea typeface="Cambria Math" panose="02040503050406030204" pitchFamily="18" charset="0"/>
                        </a:rPr>
                        <m:t>∙</m:t>
                      </m:r>
                      <m:acc>
                        <m:accPr>
                          <m:chr m:val="⃑"/>
                          <m:ctrlPr>
                            <a:rPr lang="en-US" b="1" i="1" smtClean="0">
                              <a:latin typeface="Cambria Math" panose="02040503050406030204" pitchFamily="18" charset="0"/>
                              <a:ea typeface="Cambria Math" panose="02040503050406030204" pitchFamily="18" charset="0"/>
                            </a:rPr>
                          </m:ctrlPr>
                        </m:accPr>
                        <m:e>
                          <m:r>
                            <a:rPr lang="en-CA" b="1" i="1" smtClean="0">
                              <a:latin typeface="Cambria Math" panose="02040503050406030204" pitchFamily="18" charset="0"/>
                              <a:ea typeface="Cambria Math" panose="02040503050406030204" pitchFamily="18" charset="0"/>
                            </a:rPr>
                            <m:t>𝑱</m:t>
                          </m:r>
                        </m:e>
                      </m:acc>
                    </m:oMath>
                  </m:oMathPara>
                </a14:m>
                <a:endParaRPr lang="en-CA" b="1" dirty="0"/>
              </a:p>
              <a:p>
                <a:endParaRPr lang="en-CA" b="1" dirty="0"/>
              </a:p>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CA" b="1" i="1" smtClean="0">
                              <a:latin typeface="Cambria Math" panose="02040503050406030204" pitchFamily="18" charset="0"/>
                            </a:rPr>
                            <m:t>𝑬</m:t>
                          </m:r>
                        </m:e>
                        <m:sub>
                          <m:r>
                            <a:rPr lang="en-CA" b="1" i="1" smtClean="0">
                              <a:latin typeface="Cambria Math" panose="02040503050406030204" pitchFamily="18" charset="0"/>
                            </a:rPr>
                            <m:t>𝑯𝑭𝑺</m:t>
                          </m:r>
                        </m:sub>
                      </m:sSub>
                      <m:r>
                        <a:rPr lang="en-CA" b="1" i="1" smtClean="0">
                          <a:latin typeface="Cambria Math" panose="02040503050406030204" pitchFamily="18" charset="0"/>
                        </a:rPr>
                        <m:t>=</m:t>
                      </m:r>
                      <m:r>
                        <a:rPr lang="en-CA" b="1" i="1" smtClean="0">
                          <a:latin typeface="Cambria Math" panose="02040503050406030204" pitchFamily="18" charset="0"/>
                        </a:rPr>
                        <m:t>𝑨</m:t>
                      </m:r>
                      <m:r>
                        <a:rPr lang="en-CA" b="1" i="0" smtClean="0">
                          <a:latin typeface="Cambria Math" panose="02040503050406030204" pitchFamily="18" charset="0"/>
                        </a:rPr>
                        <m:t>&lt;</m:t>
                      </m:r>
                      <m:acc>
                        <m:accPr>
                          <m:chr m:val="⃑"/>
                          <m:ctrlPr>
                            <a:rPr lang="en-CA" b="1" i="1">
                              <a:latin typeface="Cambria Math" panose="02040503050406030204" pitchFamily="18" charset="0"/>
                              <a:ea typeface="Cambria Math" panose="02040503050406030204" pitchFamily="18" charset="0"/>
                            </a:rPr>
                          </m:ctrlPr>
                        </m:accPr>
                        <m:e>
                          <m:r>
                            <a:rPr lang="en-CA" b="1" i="1" smtClean="0">
                              <a:latin typeface="Cambria Math" panose="02040503050406030204" pitchFamily="18" charset="0"/>
                              <a:ea typeface="Cambria Math" panose="02040503050406030204" pitchFamily="18" charset="0"/>
                            </a:rPr>
                            <m:t>𝑰</m:t>
                          </m:r>
                        </m:e>
                      </m:acc>
                      <m:r>
                        <a:rPr lang="en-US" b="1" i="1" smtClean="0">
                          <a:latin typeface="Cambria Math" panose="02040503050406030204" pitchFamily="18" charset="0"/>
                          <a:ea typeface="Cambria Math" panose="02040503050406030204" pitchFamily="18" charset="0"/>
                        </a:rPr>
                        <m:t>∙</m:t>
                      </m:r>
                      <m:acc>
                        <m:accPr>
                          <m:chr m:val="⃑"/>
                          <m:ctrlPr>
                            <a:rPr lang="en-US" b="1" i="1">
                              <a:latin typeface="Cambria Math" panose="02040503050406030204" pitchFamily="18" charset="0"/>
                              <a:ea typeface="Cambria Math" panose="02040503050406030204" pitchFamily="18" charset="0"/>
                            </a:rPr>
                          </m:ctrlPr>
                        </m:accPr>
                        <m:e>
                          <m:r>
                            <a:rPr lang="en-CA" b="1" i="1" smtClean="0">
                              <a:latin typeface="Cambria Math" panose="02040503050406030204" pitchFamily="18" charset="0"/>
                              <a:ea typeface="Cambria Math" panose="02040503050406030204" pitchFamily="18" charset="0"/>
                            </a:rPr>
                            <m:t>𝑱</m:t>
                          </m:r>
                        </m:e>
                      </m:acc>
                      <m:r>
                        <a:rPr lang="en-CA" b="1" i="1" smtClean="0">
                          <a:latin typeface="Cambria Math" panose="02040503050406030204" pitchFamily="18" charset="0"/>
                          <a:ea typeface="Cambria Math" panose="02040503050406030204" pitchFamily="18" charset="0"/>
                        </a:rPr>
                        <m:t>&gt; =</m:t>
                      </m:r>
                      <m:f>
                        <m:fPr>
                          <m:ctrlPr>
                            <a:rPr lang="en-CA" b="1" i="1" smtClean="0">
                              <a:latin typeface="Cambria Math" panose="02040503050406030204" pitchFamily="18" charset="0"/>
                              <a:ea typeface="Cambria Math" panose="02040503050406030204" pitchFamily="18" charset="0"/>
                            </a:rPr>
                          </m:ctrlPr>
                        </m:fPr>
                        <m:num>
                          <m:r>
                            <a:rPr lang="en-CA" b="1" i="1" smtClean="0">
                              <a:latin typeface="Cambria Math" panose="02040503050406030204" pitchFamily="18" charset="0"/>
                              <a:ea typeface="Cambria Math" panose="02040503050406030204" pitchFamily="18" charset="0"/>
                            </a:rPr>
                            <m:t>𝑨</m:t>
                          </m:r>
                        </m:num>
                        <m:den>
                          <m:r>
                            <a:rPr lang="en-CA" b="1" i="1" smtClean="0">
                              <a:latin typeface="Cambria Math" panose="02040503050406030204" pitchFamily="18" charset="0"/>
                              <a:ea typeface="Cambria Math" panose="02040503050406030204" pitchFamily="18" charset="0"/>
                            </a:rPr>
                            <m:t>𝟐</m:t>
                          </m:r>
                        </m:den>
                      </m:f>
                      <m:r>
                        <a:rPr lang="en-CA" b="1" i="1" smtClean="0">
                          <a:latin typeface="Cambria Math" panose="02040503050406030204" pitchFamily="18" charset="0"/>
                          <a:ea typeface="Cambria Math" panose="02040503050406030204" pitchFamily="18" charset="0"/>
                        </a:rPr>
                        <m:t>[</m:t>
                      </m:r>
                      <m:r>
                        <a:rPr lang="en-CA" b="1" i="1" smtClean="0">
                          <a:latin typeface="Cambria Math" panose="02040503050406030204" pitchFamily="18" charset="0"/>
                          <a:ea typeface="Cambria Math" panose="02040503050406030204" pitchFamily="18" charset="0"/>
                        </a:rPr>
                        <m:t>𝑭</m:t>
                      </m:r>
                      <m:d>
                        <m:dPr>
                          <m:ctrlPr>
                            <a:rPr lang="en-CA" b="1" i="1" smtClean="0">
                              <a:latin typeface="Cambria Math" panose="02040503050406030204" pitchFamily="18" charset="0"/>
                              <a:ea typeface="Cambria Math" panose="02040503050406030204" pitchFamily="18" charset="0"/>
                            </a:rPr>
                          </m:ctrlPr>
                        </m:dPr>
                        <m:e>
                          <m:r>
                            <a:rPr lang="en-CA" b="1" i="1" smtClean="0">
                              <a:latin typeface="Cambria Math" panose="02040503050406030204" pitchFamily="18" charset="0"/>
                              <a:ea typeface="Cambria Math" panose="02040503050406030204" pitchFamily="18" charset="0"/>
                            </a:rPr>
                            <m:t>𝑭</m:t>
                          </m:r>
                          <m:r>
                            <a:rPr lang="en-CA" b="1" i="1" smtClean="0">
                              <a:latin typeface="Cambria Math" panose="02040503050406030204" pitchFamily="18" charset="0"/>
                              <a:ea typeface="Cambria Math" panose="02040503050406030204" pitchFamily="18" charset="0"/>
                            </a:rPr>
                            <m:t>+</m:t>
                          </m:r>
                          <m:r>
                            <a:rPr lang="en-CA" b="1" i="1" smtClean="0">
                              <a:latin typeface="Cambria Math" panose="02040503050406030204" pitchFamily="18" charset="0"/>
                              <a:ea typeface="Cambria Math" panose="02040503050406030204" pitchFamily="18" charset="0"/>
                            </a:rPr>
                            <m:t>𝟏</m:t>
                          </m:r>
                        </m:e>
                      </m:d>
                      <m:r>
                        <a:rPr lang="en-CA" b="1" i="1" smtClean="0">
                          <a:latin typeface="Cambria Math" panose="02040503050406030204" pitchFamily="18" charset="0"/>
                          <a:ea typeface="Cambria Math" panose="02040503050406030204" pitchFamily="18" charset="0"/>
                        </a:rPr>
                        <m:t>−</m:t>
                      </m:r>
                      <m:r>
                        <a:rPr lang="en-CA" b="1" i="1" smtClean="0">
                          <a:latin typeface="Cambria Math" panose="02040503050406030204" pitchFamily="18" charset="0"/>
                          <a:ea typeface="Cambria Math" panose="02040503050406030204" pitchFamily="18" charset="0"/>
                        </a:rPr>
                        <m:t>𝑰</m:t>
                      </m:r>
                      <m:d>
                        <m:dPr>
                          <m:ctrlPr>
                            <a:rPr lang="en-CA" b="1" i="1" smtClean="0">
                              <a:latin typeface="Cambria Math" panose="02040503050406030204" pitchFamily="18" charset="0"/>
                              <a:ea typeface="Cambria Math" panose="02040503050406030204" pitchFamily="18" charset="0"/>
                            </a:rPr>
                          </m:ctrlPr>
                        </m:dPr>
                        <m:e>
                          <m:r>
                            <a:rPr lang="en-CA" b="1" i="1" smtClean="0">
                              <a:latin typeface="Cambria Math" panose="02040503050406030204" pitchFamily="18" charset="0"/>
                              <a:ea typeface="Cambria Math" panose="02040503050406030204" pitchFamily="18" charset="0"/>
                            </a:rPr>
                            <m:t>𝑰</m:t>
                          </m:r>
                          <m:r>
                            <a:rPr lang="en-CA" b="1" i="1" smtClean="0">
                              <a:latin typeface="Cambria Math" panose="02040503050406030204" pitchFamily="18" charset="0"/>
                              <a:ea typeface="Cambria Math" panose="02040503050406030204" pitchFamily="18" charset="0"/>
                            </a:rPr>
                            <m:t>+</m:t>
                          </m:r>
                          <m:r>
                            <a:rPr lang="en-CA" b="1" i="1" smtClean="0">
                              <a:latin typeface="Cambria Math" panose="02040503050406030204" pitchFamily="18" charset="0"/>
                              <a:ea typeface="Cambria Math" panose="02040503050406030204" pitchFamily="18" charset="0"/>
                            </a:rPr>
                            <m:t>𝟏</m:t>
                          </m:r>
                        </m:e>
                      </m:d>
                      <m:r>
                        <a:rPr lang="en-CA" b="1" i="1" smtClean="0">
                          <a:latin typeface="Cambria Math" panose="02040503050406030204" pitchFamily="18" charset="0"/>
                          <a:ea typeface="Cambria Math" panose="02040503050406030204" pitchFamily="18" charset="0"/>
                        </a:rPr>
                        <m:t>−</m:t>
                      </m:r>
                      <m:r>
                        <a:rPr lang="en-CA" b="1" i="1" smtClean="0">
                          <a:latin typeface="Cambria Math" panose="02040503050406030204" pitchFamily="18" charset="0"/>
                          <a:ea typeface="Cambria Math" panose="02040503050406030204" pitchFamily="18" charset="0"/>
                        </a:rPr>
                        <m:t>𝑱</m:t>
                      </m:r>
                      <m:r>
                        <a:rPr lang="en-CA" b="1" i="1" smtClean="0">
                          <a:latin typeface="Cambria Math" panose="02040503050406030204" pitchFamily="18" charset="0"/>
                          <a:ea typeface="Cambria Math" panose="02040503050406030204" pitchFamily="18" charset="0"/>
                        </a:rPr>
                        <m:t>(</m:t>
                      </m:r>
                      <m:r>
                        <a:rPr lang="en-CA" b="1" i="1" smtClean="0">
                          <a:latin typeface="Cambria Math" panose="02040503050406030204" pitchFamily="18" charset="0"/>
                          <a:ea typeface="Cambria Math" panose="02040503050406030204" pitchFamily="18" charset="0"/>
                        </a:rPr>
                        <m:t>𝑱</m:t>
                      </m:r>
                      <m:r>
                        <a:rPr lang="en-CA" b="1" i="1" smtClean="0">
                          <a:latin typeface="Cambria Math" panose="02040503050406030204" pitchFamily="18" charset="0"/>
                          <a:ea typeface="Cambria Math" panose="02040503050406030204" pitchFamily="18" charset="0"/>
                        </a:rPr>
                        <m:t>+</m:t>
                      </m:r>
                      <m:r>
                        <a:rPr lang="en-CA" b="1" i="1" smtClean="0">
                          <a:latin typeface="Cambria Math" panose="02040503050406030204" pitchFamily="18" charset="0"/>
                          <a:ea typeface="Cambria Math" panose="02040503050406030204" pitchFamily="18" charset="0"/>
                        </a:rPr>
                        <m:t>𝟏</m:t>
                      </m:r>
                      <m:r>
                        <a:rPr lang="en-CA" b="1" i="1" smtClean="0">
                          <a:latin typeface="Cambria Math" panose="02040503050406030204" pitchFamily="18" charset="0"/>
                          <a:ea typeface="Cambria Math" panose="02040503050406030204" pitchFamily="18" charset="0"/>
                        </a:rPr>
                        <m:t>)]</m:t>
                      </m:r>
                    </m:oMath>
                  </m:oMathPara>
                </a14:m>
                <a:endParaRPr lang="en-US" b="1" dirty="0"/>
              </a:p>
            </p:txBody>
          </p:sp>
        </mc:Choice>
        <mc:Fallback xmlns="">
          <p:sp>
            <p:nvSpPr>
              <p:cNvPr id="2" name="TextBox 1">
                <a:extLst>
                  <a:ext uri="{FF2B5EF4-FFF2-40B4-BE49-F238E27FC236}">
                    <a16:creationId xmlns:a16="http://schemas.microsoft.com/office/drawing/2014/main" id="{0D6746D0-7D10-1546-9FB8-BAE44EDD2F67}"/>
                  </a:ext>
                </a:extLst>
              </p:cNvPr>
              <p:cNvSpPr txBox="1">
                <a:spLocks noRot="1" noChangeAspect="1" noMove="1" noResize="1" noEditPoints="1" noAdjustHandles="1" noChangeArrowheads="1" noChangeShapeType="1" noTextEdit="1"/>
              </p:cNvSpPr>
              <p:nvPr/>
            </p:nvSpPr>
            <p:spPr>
              <a:xfrm>
                <a:off x="3747977" y="3015341"/>
                <a:ext cx="5614784" cy="1785104"/>
              </a:xfrm>
              <a:prstGeom prst="rect">
                <a:avLst/>
              </a:prstGeom>
              <a:blipFill>
                <a:blip r:embed="rId6"/>
                <a:stretch>
                  <a:fillRect l="-1129" t="-1418" b="-14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B49A09E-7977-D741-86C3-E735A2FB0C71}"/>
                  </a:ext>
                </a:extLst>
              </p:cNvPr>
              <p:cNvSpPr txBox="1"/>
              <p:nvPr/>
            </p:nvSpPr>
            <p:spPr>
              <a:xfrm>
                <a:off x="3680298" y="4978748"/>
                <a:ext cx="5235844" cy="1500988"/>
              </a:xfrm>
              <a:prstGeom prst="rect">
                <a:avLst/>
              </a:prstGeom>
              <a:noFill/>
            </p:spPr>
            <p:txBody>
              <a:bodyPr wrap="square" rtlCol="0">
                <a:spAutoFit/>
              </a:bodyPr>
              <a:lstStyle/>
              <a:p>
                <a:r>
                  <a:rPr lang="en-US" b="1" dirty="0"/>
                  <a:t>To get from </a:t>
                </a:r>
                <a14:m>
                  <m:oMath xmlns:m="http://schemas.openxmlformats.org/officeDocument/2006/math">
                    <m:sPre>
                      <m:sPrePr>
                        <m:ctrlPr>
                          <a:rPr lang="en-CA" b="1" i="1" smtClean="0">
                            <a:latin typeface="Cambria Math" panose="02040503050406030204" pitchFamily="18" charset="0"/>
                          </a:rPr>
                        </m:ctrlPr>
                      </m:sPrePr>
                      <m:sub>
                        <m:r>
                          <a:rPr lang="en-CA" b="1" i="1" smtClean="0">
                            <a:latin typeface="Cambria Math" panose="02040503050406030204" pitchFamily="18" charset="0"/>
                          </a:rPr>
                          <m:t> </m:t>
                        </m:r>
                      </m:sub>
                      <m:sup>
                        <m:r>
                          <a:rPr lang="en-CA" b="1" i="1" smtClean="0">
                            <a:latin typeface="Cambria Math" panose="02040503050406030204" pitchFamily="18" charset="0"/>
                          </a:rPr>
                          <m:t>𝟑𝟗</m:t>
                        </m:r>
                      </m:sup>
                      <m:e>
                        <m:r>
                          <a:rPr lang="en-CA" b="1" i="1" smtClean="0">
                            <a:latin typeface="Cambria Math" panose="02040503050406030204" pitchFamily="18" charset="0"/>
                          </a:rPr>
                          <m:t>𝑲</m:t>
                        </m:r>
                      </m:e>
                    </m:sPre>
                  </m:oMath>
                </a14:m>
                <a:r>
                  <a:rPr lang="en-US" b="1" dirty="0"/>
                  <a:t> transition to </a:t>
                </a:r>
                <a14:m>
                  <m:oMath xmlns:m="http://schemas.openxmlformats.org/officeDocument/2006/math">
                    <m:sPre>
                      <m:sPrePr>
                        <m:ctrlPr>
                          <a:rPr lang="en-CA" b="1" i="1">
                            <a:latin typeface="Cambria Math" panose="02040503050406030204" pitchFamily="18" charset="0"/>
                          </a:rPr>
                        </m:ctrlPr>
                      </m:sPrePr>
                      <m:sub>
                        <m:r>
                          <a:rPr lang="en-CA" b="1" i="1">
                            <a:latin typeface="Cambria Math" panose="02040503050406030204" pitchFamily="18" charset="0"/>
                          </a:rPr>
                          <m:t> </m:t>
                        </m:r>
                      </m:sub>
                      <m:sup>
                        <m:r>
                          <a:rPr lang="en-CA" b="1" i="1">
                            <a:latin typeface="Cambria Math" panose="02040503050406030204" pitchFamily="18" charset="0"/>
                          </a:rPr>
                          <m:t>𝟒</m:t>
                        </m:r>
                        <m:r>
                          <a:rPr lang="en-CA" b="1" i="1" smtClean="0">
                            <a:latin typeface="Cambria Math" panose="02040503050406030204" pitchFamily="18" charset="0"/>
                          </a:rPr>
                          <m:t>𝟓</m:t>
                        </m:r>
                      </m:sup>
                      <m:e>
                        <m:r>
                          <a:rPr lang="en-CA" b="1" i="1">
                            <a:latin typeface="Cambria Math" panose="02040503050406030204" pitchFamily="18" charset="0"/>
                          </a:rPr>
                          <m:t>𝑲</m:t>
                        </m:r>
                      </m:e>
                    </m:sPre>
                  </m:oMath>
                </a14:m>
                <a:r>
                  <a:rPr lang="en-US" b="1" dirty="0"/>
                  <a:t> transition: </a:t>
                </a:r>
              </a:p>
              <a:p>
                <a:r>
                  <a:rPr lang="en-US" b="1" dirty="0"/>
                  <a:t>	Acousto-Optic Modulators (AOMs) are able to shift the frequency by a given amount, depending on the input voltage.</a:t>
                </a:r>
              </a:p>
              <a:p>
                <a:endParaRPr lang="en-US" b="1" dirty="0"/>
              </a:p>
            </p:txBody>
          </p:sp>
        </mc:Choice>
        <mc:Fallback xmlns="">
          <p:sp>
            <p:nvSpPr>
              <p:cNvPr id="5" name="TextBox 4">
                <a:extLst>
                  <a:ext uri="{FF2B5EF4-FFF2-40B4-BE49-F238E27FC236}">
                    <a16:creationId xmlns:a16="http://schemas.microsoft.com/office/drawing/2014/main" id="{6B49A09E-7977-D741-86C3-E735A2FB0C71}"/>
                  </a:ext>
                </a:extLst>
              </p:cNvPr>
              <p:cNvSpPr txBox="1">
                <a:spLocks noRot="1" noChangeAspect="1" noMove="1" noResize="1" noEditPoints="1" noAdjustHandles="1" noChangeArrowheads="1" noChangeShapeType="1" noTextEdit="1"/>
              </p:cNvSpPr>
              <p:nvPr/>
            </p:nvSpPr>
            <p:spPr>
              <a:xfrm>
                <a:off x="3680298" y="4978748"/>
                <a:ext cx="5235844" cy="1500988"/>
              </a:xfrm>
              <a:prstGeom prst="rect">
                <a:avLst/>
              </a:prstGeom>
              <a:blipFill>
                <a:blip r:embed="rId7"/>
                <a:stretch>
                  <a:fillRect l="-966" t="-1681"/>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8294A03D-6806-924A-9714-321BA4ADCAC3}"/>
              </a:ext>
            </a:extLst>
          </p:cNvPr>
          <p:cNvPicPr>
            <a:picLocks noChangeAspect="1"/>
          </p:cNvPicPr>
          <p:nvPr/>
        </p:nvPicPr>
        <p:blipFill>
          <a:blip r:embed="rId8"/>
          <a:stretch>
            <a:fillRect/>
          </a:stretch>
        </p:blipFill>
        <p:spPr>
          <a:xfrm>
            <a:off x="262193" y="3109928"/>
            <a:ext cx="3013667" cy="3102911"/>
          </a:xfrm>
          <a:prstGeom prst="rect">
            <a:avLst/>
          </a:prstGeom>
        </p:spPr>
      </p:pic>
      <p:sp>
        <p:nvSpPr>
          <p:cNvPr id="14" name="TextBox 13">
            <a:extLst>
              <a:ext uri="{FF2B5EF4-FFF2-40B4-BE49-F238E27FC236}">
                <a16:creationId xmlns:a16="http://schemas.microsoft.com/office/drawing/2014/main" id="{CB6ECFC7-CA3D-6B48-922C-19FCC2009965}"/>
              </a:ext>
            </a:extLst>
          </p:cNvPr>
          <p:cNvSpPr txBox="1"/>
          <p:nvPr/>
        </p:nvSpPr>
        <p:spPr>
          <a:xfrm>
            <a:off x="312311" y="5564980"/>
            <a:ext cx="876481" cy="261610"/>
          </a:xfrm>
          <a:prstGeom prst="rect">
            <a:avLst/>
          </a:prstGeom>
          <a:noFill/>
        </p:spPr>
        <p:txBody>
          <a:bodyPr wrap="square" rtlCol="0">
            <a:spAutoFit/>
          </a:bodyPr>
          <a:lstStyle/>
          <a:p>
            <a:r>
              <a:rPr lang="en-US" sz="1100" dirty="0">
                <a:solidFill>
                  <a:schemeClr val="bg2">
                    <a:lumMod val="10000"/>
                  </a:schemeClr>
                </a:solidFill>
                <a:latin typeface="Georgia" panose="02040502050405020303" pitchFamily="18" charset="0"/>
              </a:rPr>
              <a:t>100 MHz</a:t>
            </a:r>
          </a:p>
        </p:txBody>
      </p:sp>
      <p:sp>
        <p:nvSpPr>
          <p:cNvPr id="31" name="TextBox 30">
            <a:extLst>
              <a:ext uri="{FF2B5EF4-FFF2-40B4-BE49-F238E27FC236}">
                <a16:creationId xmlns:a16="http://schemas.microsoft.com/office/drawing/2014/main" id="{87781CC4-23BB-544B-980C-4A91003EE32E}"/>
              </a:ext>
            </a:extLst>
          </p:cNvPr>
          <p:cNvSpPr txBox="1"/>
          <p:nvPr/>
        </p:nvSpPr>
        <p:spPr>
          <a:xfrm>
            <a:off x="1988459" y="5564980"/>
            <a:ext cx="876481" cy="261610"/>
          </a:xfrm>
          <a:prstGeom prst="rect">
            <a:avLst/>
          </a:prstGeom>
          <a:noFill/>
        </p:spPr>
        <p:txBody>
          <a:bodyPr wrap="square" rtlCol="0">
            <a:spAutoFit/>
          </a:bodyPr>
          <a:lstStyle/>
          <a:p>
            <a:r>
              <a:rPr lang="en-US" sz="1100" dirty="0">
                <a:solidFill>
                  <a:schemeClr val="bg2">
                    <a:lumMod val="10000"/>
                  </a:schemeClr>
                </a:solidFill>
                <a:latin typeface="Georgia" panose="02040502050405020303" pitchFamily="18" charset="0"/>
              </a:rPr>
              <a:t>300 MHz</a:t>
            </a:r>
          </a:p>
        </p:txBody>
      </p:sp>
      <p:sp>
        <p:nvSpPr>
          <p:cNvPr id="32" name="TextBox 31">
            <a:extLst>
              <a:ext uri="{FF2B5EF4-FFF2-40B4-BE49-F238E27FC236}">
                <a16:creationId xmlns:a16="http://schemas.microsoft.com/office/drawing/2014/main" id="{81EE0697-05C0-A249-B2A1-055A3E71930E}"/>
              </a:ext>
            </a:extLst>
          </p:cNvPr>
          <p:cNvSpPr txBox="1"/>
          <p:nvPr/>
        </p:nvSpPr>
        <p:spPr>
          <a:xfrm>
            <a:off x="1188792" y="5577838"/>
            <a:ext cx="876481" cy="261610"/>
          </a:xfrm>
          <a:prstGeom prst="rect">
            <a:avLst/>
          </a:prstGeom>
          <a:noFill/>
        </p:spPr>
        <p:txBody>
          <a:bodyPr wrap="square" rtlCol="0">
            <a:spAutoFit/>
          </a:bodyPr>
          <a:lstStyle/>
          <a:p>
            <a:r>
              <a:rPr lang="en-US" sz="1100" dirty="0">
                <a:solidFill>
                  <a:schemeClr val="bg2">
                    <a:lumMod val="10000"/>
                  </a:schemeClr>
                </a:solidFill>
                <a:latin typeface="Georgia" panose="02040502050405020303" pitchFamily="18" charset="0"/>
              </a:rPr>
              <a:t>200 MHz</a:t>
            </a:r>
          </a:p>
        </p:txBody>
      </p:sp>
      <p:cxnSp>
        <p:nvCxnSpPr>
          <p:cNvPr id="33" name="Straight Arrow Connector 32">
            <a:extLst>
              <a:ext uri="{FF2B5EF4-FFF2-40B4-BE49-F238E27FC236}">
                <a16:creationId xmlns:a16="http://schemas.microsoft.com/office/drawing/2014/main" id="{C2B13F00-8175-EC4C-BD80-5F7B35BAFF28}"/>
              </a:ext>
            </a:extLst>
          </p:cNvPr>
          <p:cNvCxnSpPr/>
          <p:nvPr/>
        </p:nvCxnSpPr>
        <p:spPr>
          <a:xfrm flipH="1" flipV="1">
            <a:off x="2383064" y="2180008"/>
            <a:ext cx="206533" cy="4616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85403FE-6881-B44B-898B-776172F8132C}"/>
              </a:ext>
            </a:extLst>
          </p:cNvPr>
          <p:cNvCxnSpPr>
            <a:cxnSpLocks/>
          </p:cNvCxnSpPr>
          <p:nvPr/>
        </p:nvCxnSpPr>
        <p:spPr>
          <a:xfrm flipH="1">
            <a:off x="2637461" y="2966233"/>
            <a:ext cx="184965" cy="8923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96ECEF3-D7C6-504A-9B76-DD24358B237E}"/>
              </a:ext>
            </a:extLst>
          </p:cNvPr>
          <p:cNvSpPr txBox="1"/>
          <p:nvPr/>
        </p:nvSpPr>
        <p:spPr>
          <a:xfrm>
            <a:off x="1717145" y="2596901"/>
            <a:ext cx="1640179" cy="369332"/>
          </a:xfrm>
          <a:prstGeom prst="rect">
            <a:avLst/>
          </a:prstGeom>
          <a:noFill/>
        </p:spPr>
        <p:txBody>
          <a:bodyPr wrap="square" rtlCol="0">
            <a:spAutoFit/>
          </a:bodyPr>
          <a:lstStyle/>
          <a:p>
            <a:r>
              <a:rPr lang="en-US" dirty="0">
                <a:solidFill>
                  <a:schemeClr val="bg1"/>
                </a:solidFill>
              </a:rPr>
              <a:t>Locked to here</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B9CC71AB-E689-F044-A696-0AEEA3C26948}"/>
                  </a:ext>
                </a:extLst>
              </p:cNvPr>
              <p:cNvSpPr txBox="1"/>
              <p:nvPr/>
            </p:nvSpPr>
            <p:spPr>
              <a:xfrm>
                <a:off x="519435" y="5851202"/>
                <a:ext cx="2499180" cy="261610"/>
              </a:xfrm>
              <a:prstGeom prst="rect">
                <a:avLst/>
              </a:prstGeom>
              <a:noFill/>
            </p:spPr>
            <p:txBody>
              <a:bodyPr wrap="square" rtlCol="0">
                <a:spAutoFit/>
              </a:bodyPr>
              <a:lstStyle/>
              <a:p>
                <a:r>
                  <a:rPr lang="en-US" sz="1100" dirty="0">
                    <a:latin typeface="Georgia" panose="02040502050405020303" pitchFamily="18" charset="0"/>
                  </a:rPr>
                  <a:t>Frequency Splitting </a:t>
                </a:r>
                <a:r>
                  <a:rPr lang="en-US" sz="1100" dirty="0" err="1">
                    <a:latin typeface="Georgia" panose="02040502050405020303" pitchFamily="18" charset="0"/>
                  </a:rPr>
                  <a:t>wrt</a:t>
                </a:r>
                <a:r>
                  <a:rPr lang="en-US" sz="1100" dirty="0">
                    <a:latin typeface="Georgia" panose="02040502050405020303" pitchFamily="18" charset="0"/>
                  </a:rPr>
                  <a:t> </a:t>
                </a:r>
                <a14:m>
                  <m:oMath xmlns:m="http://schemas.openxmlformats.org/officeDocument/2006/math">
                    <m:sPre>
                      <m:sPrePr>
                        <m:ctrlPr>
                          <a:rPr lang="en-CA" sz="1000" b="0" i="1" smtClean="0">
                            <a:latin typeface="Cambria Math" panose="02040503050406030204" pitchFamily="18" charset="0"/>
                          </a:rPr>
                        </m:ctrlPr>
                      </m:sPrePr>
                      <m:sub>
                        <m:r>
                          <a:rPr lang="en-CA" sz="1000" b="0" i="1" smtClean="0">
                            <a:latin typeface="Cambria Math" panose="02040503050406030204" pitchFamily="18" charset="0"/>
                          </a:rPr>
                          <m:t> </m:t>
                        </m:r>
                      </m:sub>
                      <m:sup>
                        <m:r>
                          <a:rPr lang="en-CA" sz="1000" b="0" i="1" smtClean="0">
                            <a:latin typeface="Cambria Math" panose="02040503050406030204" pitchFamily="18" charset="0"/>
                          </a:rPr>
                          <m:t>39</m:t>
                        </m:r>
                      </m:sup>
                      <m:e>
                        <m:r>
                          <a:rPr lang="en-CA" sz="1000" b="0" i="1" smtClean="0">
                            <a:latin typeface="Cambria Math" panose="02040503050406030204" pitchFamily="18" charset="0"/>
                          </a:rPr>
                          <m:t>𝐾</m:t>
                        </m:r>
                      </m:e>
                    </m:sPre>
                  </m:oMath>
                </a14:m>
                <a:r>
                  <a:rPr lang="en-US" sz="1000" dirty="0">
                    <a:latin typeface="Georgia" panose="02040502050405020303" pitchFamily="18" charset="0"/>
                  </a:rPr>
                  <a:t> </a:t>
                </a:r>
                <a:r>
                  <a:rPr lang="en-US" sz="1100" dirty="0">
                    <a:latin typeface="Georgia" panose="02040502050405020303" pitchFamily="18" charset="0"/>
                  </a:rPr>
                  <a:t>cog</a:t>
                </a:r>
              </a:p>
            </p:txBody>
          </p:sp>
        </mc:Choice>
        <mc:Fallback xmlns="">
          <p:sp>
            <p:nvSpPr>
              <p:cNvPr id="38" name="TextBox 37">
                <a:extLst>
                  <a:ext uri="{FF2B5EF4-FFF2-40B4-BE49-F238E27FC236}">
                    <a16:creationId xmlns:a16="http://schemas.microsoft.com/office/drawing/2014/main" id="{B9CC71AB-E689-F044-A696-0AEEA3C26948}"/>
                  </a:ext>
                </a:extLst>
              </p:cNvPr>
              <p:cNvSpPr txBox="1">
                <a:spLocks noRot="1" noChangeAspect="1" noMove="1" noResize="1" noEditPoints="1" noAdjustHandles="1" noChangeArrowheads="1" noChangeShapeType="1" noTextEdit="1"/>
              </p:cNvSpPr>
              <p:nvPr/>
            </p:nvSpPr>
            <p:spPr>
              <a:xfrm>
                <a:off x="519435" y="5851202"/>
                <a:ext cx="2499180" cy="261610"/>
              </a:xfrm>
              <a:prstGeom prst="rect">
                <a:avLst/>
              </a:prstGeom>
              <a:blipFill>
                <a:blip r:embed="rId9"/>
                <a:stretch>
                  <a:fillRect b="-18182"/>
                </a:stretch>
              </a:blipFill>
            </p:spPr>
            <p:txBody>
              <a:bodyPr/>
              <a:lstStyle/>
              <a:p>
                <a:r>
                  <a:rPr lang="en-US">
                    <a:noFill/>
                  </a:rPr>
                  <a:t> </a:t>
                </a:r>
              </a:p>
            </p:txBody>
          </p:sp>
        </mc:Fallback>
      </mc:AlternateContent>
    </p:spTree>
    <p:extLst>
      <p:ext uri="{BB962C8B-B14F-4D97-AF65-F5344CB8AC3E}">
        <p14:creationId xmlns:p14="http://schemas.microsoft.com/office/powerpoint/2010/main" val="1234133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5FEDC-E0AE-D845-9570-73FE021B0D1C}"/>
              </a:ext>
            </a:extLst>
          </p:cNvPr>
          <p:cNvSpPr>
            <a:spLocks noGrp="1"/>
          </p:cNvSpPr>
          <p:nvPr>
            <p:ph type="title"/>
          </p:nvPr>
        </p:nvSpPr>
        <p:spPr>
          <a:xfrm>
            <a:off x="331657" y="287145"/>
            <a:ext cx="10515600" cy="757956"/>
          </a:xfrm>
        </p:spPr>
        <p:txBody>
          <a:bodyPr/>
          <a:lstStyle/>
          <a:p>
            <a:r>
              <a:rPr lang="en-US" sz="4000" dirty="0"/>
              <a:t>EOMs &amp; Sidebands</a:t>
            </a:r>
          </a:p>
        </p:txBody>
      </p:sp>
      <p:sp>
        <p:nvSpPr>
          <p:cNvPr id="4" name="Date Placeholder 3">
            <a:extLst>
              <a:ext uri="{FF2B5EF4-FFF2-40B4-BE49-F238E27FC236}">
                <a16:creationId xmlns:a16="http://schemas.microsoft.com/office/drawing/2014/main" id="{A23EE678-6EEC-8F43-A233-5CC2C364B182}"/>
              </a:ext>
            </a:extLst>
          </p:cNvPr>
          <p:cNvSpPr>
            <a:spLocks noGrp="1"/>
          </p:cNvSpPr>
          <p:nvPr>
            <p:ph type="dt" sz="half" idx="10"/>
          </p:nvPr>
        </p:nvSpPr>
        <p:spPr/>
        <p:txBody>
          <a:bodyPr/>
          <a:lstStyle/>
          <a:p>
            <a:r>
              <a:rPr lang="en-US" dirty="0"/>
              <a:t>2022</a:t>
            </a:r>
          </a:p>
        </p:txBody>
      </p:sp>
      <p:sp>
        <p:nvSpPr>
          <p:cNvPr id="5" name="Footer Placeholder 4">
            <a:extLst>
              <a:ext uri="{FF2B5EF4-FFF2-40B4-BE49-F238E27FC236}">
                <a16:creationId xmlns:a16="http://schemas.microsoft.com/office/drawing/2014/main" id="{928432F3-7C45-1D46-B865-170CA5151AF2}"/>
              </a:ext>
            </a:extLst>
          </p:cNvPr>
          <p:cNvSpPr>
            <a:spLocks noGrp="1"/>
          </p:cNvSpPr>
          <p:nvPr>
            <p:ph type="ftr" sz="quarter" idx="11"/>
          </p:nvPr>
        </p:nvSpPr>
        <p:spPr/>
        <p:txBody>
          <a:bodyPr/>
          <a:lstStyle/>
          <a:p>
            <a:r>
              <a:rPr lang="en-US" dirty="0"/>
              <a:t>Lasers n stuff</a:t>
            </a:r>
          </a:p>
        </p:txBody>
      </p:sp>
      <p:sp>
        <p:nvSpPr>
          <p:cNvPr id="6" name="Slide Number Placeholder 5">
            <a:extLst>
              <a:ext uri="{FF2B5EF4-FFF2-40B4-BE49-F238E27FC236}">
                <a16:creationId xmlns:a16="http://schemas.microsoft.com/office/drawing/2014/main" id="{B5C998F0-2A29-6D43-8927-1462D053A4B3}"/>
              </a:ext>
            </a:extLst>
          </p:cNvPr>
          <p:cNvSpPr>
            <a:spLocks noGrp="1"/>
          </p:cNvSpPr>
          <p:nvPr>
            <p:ph type="sldNum" sz="quarter" idx="12"/>
          </p:nvPr>
        </p:nvSpPr>
        <p:spPr/>
        <p:txBody>
          <a:bodyPr/>
          <a:lstStyle/>
          <a:p>
            <a:fld id="{58FB4751-880F-D840-AAA9-3A15815CC996}" type="slidenum">
              <a:rPr lang="en-US" smtClean="0"/>
              <a:t>14</a:t>
            </a:fld>
            <a:endParaRPr lang="en-US" dirty="0"/>
          </a:p>
        </p:txBody>
      </p:sp>
      <p:pic>
        <p:nvPicPr>
          <p:cNvPr id="24" name="Picture 23">
            <a:extLst>
              <a:ext uri="{FF2B5EF4-FFF2-40B4-BE49-F238E27FC236}">
                <a16:creationId xmlns:a16="http://schemas.microsoft.com/office/drawing/2014/main" id="{62E3D4EE-E4F2-8F41-8268-BDCE370B9D87}"/>
              </a:ext>
            </a:extLst>
          </p:cNvPr>
          <p:cNvPicPr>
            <a:picLocks noChangeAspect="1"/>
          </p:cNvPicPr>
          <p:nvPr/>
        </p:nvPicPr>
        <p:blipFill>
          <a:blip r:embed="rId3"/>
          <a:stretch>
            <a:fillRect/>
          </a:stretch>
        </p:blipFill>
        <p:spPr>
          <a:xfrm>
            <a:off x="4532159" y="3507200"/>
            <a:ext cx="6732955" cy="2906237"/>
          </a:xfrm>
          <a:prstGeom prst="rect">
            <a:avLst/>
          </a:prstGeom>
        </p:spPr>
      </p:pic>
      <p:pic>
        <p:nvPicPr>
          <p:cNvPr id="3" name="Picture 2">
            <a:extLst>
              <a:ext uri="{FF2B5EF4-FFF2-40B4-BE49-F238E27FC236}">
                <a16:creationId xmlns:a16="http://schemas.microsoft.com/office/drawing/2014/main" id="{44D8FDAE-7677-B94D-B63A-2F0B791AD883}"/>
              </a:ext>
            </a:extLst>
          </p:cNvPr>
          <p:cNvPicPr>
            <a:picLocks noChangeAspect="1"/>
          </p:cNvPicPr>
          <p:nvPr/>
        </p:nvPicPr>
        <p:blipFill>
          <a:blip r:embed="rId4"/>
          <a:stretch>
            <a:fillRect/>
          </a:stretch>
        </p:blipFill>
        <p:spPr>
          <a:xfrm>
            <a:off x="7484853" y="-4647"/>
            <a:ext cx="4712898" cy="3517370"/>
          </a:xfrm>
          <a:prstGeom prst="rect">
            <a:avLst/>
          </a:prstGeom>
        </p:spPr>
      </p:pic>
      <p:pic>
        <p:nvPicPr>
          <p:cNvPr id="8" name="Picture 7" descr="A diagram of numbers and arrows&#10;&#10;Description automatically generated">
            <a:extLst>
              <a:ext uri="{FF2B5EF4-FFF2-40B4-BE49-F238E27FC236}">
                <a16:creationId xmlns:a16="http://schemas.microsoft.com/office/drawing/2014/main" id="{81877CB3-12CB-4FC7-6393-DE39F59D6354}"/>
              </a:ext>
            </a:extLst>
          </p:cNvPr>
          <p:cNvPicPr>
            <a:picLocks noChangeAspect="1"/>
          </p:cNvPicPr>
          <p:nvPr/>
        </p:nvPicPr>
        <p:blipFill>
          <a:blip r:embed="rId5"/>
          <a:stretch>
            <a:fillRect/>
          </a:stretch>
        </p:blipFill>
        <p:spPr>
          <a:xfrm>
            <a:off x="333727" y="1136488"/>
            <a:ext cx="3863082" cy="3075401"/>
          </a:xfrm>
          <a:prstGeom prst="rect">
            <a:avLst/>
          </a:prstGeom>
        </p:spPr>
      </p:pic>
    </p:spTree>
    <p:extLst>
      <p:ext uri="{BB962C8B-B14F-4D97-AF65-F5344CB8AC3E}">
        <p14:creationId xmlns:p14="http://schemas.microsoft.com/office/powerpoint/2010/main" val="3461859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884D8B-635B-7402-1437-04A104C24B54}"/>
              </a:ext>
            </a:extLst>
          </p:cNvPr>
          <p:cNvSpPr>
            <a:spLocks noGrp="1"/>
          </p:cNvSpPr>
          <p:nvPr>
            <p:ph type="dt" sz="half" idx="10"/>
          </p:nvPr>
        </p:nvSpPr>
        <p:spPr>
          <a:xfrm>
            <a:off x="365760" y="6464808"/>
            <a:ext cx="987552" cy="310896"/>
          </a:xfrm>
        </p:spPr>
        <p:txBody>
          <a:bodyPr anchor="ctr">
            <a:normAutofit/>
          </a:bodyPr>
          <a:lstStyle/>
          <a:p>
            <a:pPr>
              <a:spcAft>
                <a:spcPts val="600"/>
              </a:spcAft>
            </a:pPr>
            <a:r>
              <a:rPr lang="en-US" dirty="0"/>
              <a:t>2022</a:t>
            </a:r>
            <a:endParaRPr lang="en-US"/>
          </a:p>
        </p:txBody>
      </p:sp>
      <p:sp>
        <p:nvSpPr>
          <p:cNvPr id="3" name="Footer Placeholder 2">
            <a:extLst>
              <a:ext uri="{FF2B5EF4-FFF2-40B4-BE49-F238E27FC236}">
                <a16:creationId xmlns:a16="http://schemas.microsoft.com/office/drawing/2014/main" id="{FAD9BE9C-B5EA-5DA0-9156-6E05D3882992}"/>
              </a:ext>
            </a:extLst>
          </p:cNvPr>
          <p:cNvSpPr>
            <a:spLocks noGrp="1"/>
          </p:cNvSpPr>
          <p:nvPr>
            <p:ph type="ftr" sz="quarter" idx="11"/>
          </p:nvPr>
        </p:nvSpPr>
        <p:spPr>
          <a:xfrm>
            <a:off x="4379976" y="6464808"/>
            <a:ext cx="3438144" cy="310896"/>
          </a:xfrm>
        </p:spPr>
        <p:txBody>
          <a:bodyPr anchor="ctr">
            <a:normAutofit/>
          </a:bodyPr>
          <a:lstStyle/>
          <a:p>
            <a:pPr>
              <a:spcAft>
                <a:spcPts val="600"/>
              </a:spcAft>
            </a:pPr>
            <a:r>
              <a:rPr lang="en-US" dirty="0"/>
              <a:t>TRINAT</a:t>
            </a:r>
            <a:endParaRPr lang="en-US"/>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a:xfrm>
            <a:off x="11027664" y="6464808"/>
            <a:ext cx="987552" cy="310896"/>
          </a:xfrm>
        </p:spPr>
        <p:txBody>
          <a:bodyPr anchor="ctr">
            <a:normAutofit/>
          </a:bodyPr>
          <a:lstStyle/>
          <a:p>
            <a:pPr>
              <a:spcAft>
                <a:spcPts val="600"/>
              </a:spcAft>
            </a:pPr>
            <a:fld id="{58FB4751-880F-D840-AAA9-3A15815CC996}" type="slidenum">
              <a:rPr lang="en-US" smtClean="0"/>
              <a:pPr>
                <a:spcAft>
                  <a:spcPts val="600"/>
                </a:spcAft>
              </a:pPr>
              <a:t>15</a:t>
            </a:fld>
            <a:endParaRPr lang="en-US"/>
          </a:p>
        </p:txBody>
      </p:sp>
      <p:pic>
        <p:nvPicPr>
          <p:cNvPr id="10" name="Content Placeholder 9" descr="A graph with numbers and lines&#10;&#10;Description automatically generated">
            <a:extLst>
              <a:ext uri="{FF2B5EF4-FFF2-40B4-BE49-F238E27FC236}">
                <a16:creationId xmlns:a16="http://schemas.microsoft.com/office/drawing/2014/main" id="{366373F9-AFC3-D8F3-DDDA-33CE8D0143B3}"/>
              </a:ext>
            </a:extLst>
          </p:cNvPr>
          <p:cNvPicPr>
            <a:picLocks noGrp="1" noChangeAspect="1"/>
          </p:cNvPicPr>
          <p:nvPr>
            <p:ph sz="half" idx="2"/>
          </p:nvPr>
        </p:nvPicPr>
        <p:blipFill>
          <a:blip r:embed="rId3"/>
          <a:stretch>
            <a:fillRect/>
          </a:stretch>
        </p:blipFill>
        <p:spPr>
          <a:xfrm>
            <a:off x="2683084" y="1710442"/>
            <a:ext cx="6840208" cy="4049742"/>
          </a:xfrm>
        </p:spPr>
      </p:pic>
      <p:sp>
        <p:nvSpPr>
          <p:cNvPr id="9" name="Title 8">
            <a:extLst>
              <a:ext uri="{FF2B5EF4-FFF2-40B4-BE49-F238E27FC236}">
                <a16:creationId xmlns:a16="http://schemas.microsoft.com/office/drawing/2014/main" id="{78B323C0-923C-D700-52EA-65102F36C30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33292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EA0E908-7220-504E-9B34-2AD711E6B459}"/>
              </a:ext>
            </a:extLst>
          </p:cNvPr>
          <p:cNvPicPr>
            <a:picLocks noChangeAspect="1"/>
          </p:cNvPicPr>
          <p:nvPr/>
        </p:nvPicPr>
        <p:blipFill>
          <a:blip r:embed="rId2"/>
          <a:stretch>
            <a:fillRect/>
          </a:stretch>
        </p:blipFill>
        <p:spPr>
          <a:xfrm>
            <a:off x="6244461" y="1478434"/>
            <a:ext cx="5527220" cy="4616605"/>
          </a:xfrm>
          <a:prstGeom prst="rect">
            <a:avLst/>
          </a:prstGeom>
        </p:spPr>
      </p:pic>
      <p:sp>
        <p:nvSpPr>
          <p:cNvPr id="2" name="Date Placeholder 1">
            <a:extLst>
              <a:ext uri="{FF2B5EF4-FFF2-40B4-BE49-F238E27FC236}">
                <a16:creationId xmlns:a16="http://schemas.microsoft.com/office/drawing/2014/main" id="{8523EDFF-B93F-524D-8E44-1CE81EE72C57}"/>
              </a:ext>
            </a:extLst>
          </p:cNvPr>
          <p:cNvSpPr>
            <a:spLocks noGrp="1"/>
          </p:cNvSpPr>
          <p:nvPr>
            <p:ph type="dt" sz="half" idx="10"/>
          </p:nvPr>
        </p:nvSpPr>
        <p:spPr/>
        <p:txBody>
          <a:bodyPr/>
          <a:lstStyle/>
          <a:p>
            <a:r>
              <a:rPr lang="en-US" dirty="0"/>
              <a:t>2022</a:t>
            </a:r>
          </a:p>
        </p:txBody>
      </p:sp>
      <p:sp>
        <p:nvSpPr>
          <p:cNvPr id="3" name="Footer Placeholder 2">
            <a:extLst>
              <a:ext uri="{FF2B5EF4-FFF2-40B4-BE49-F238E27FC236}">
                <a16:creationId xmlns:a16="http://schemas.microsoft.com/office/drawing/2014/main" id="{F6F5BA75-95F9-4940-BF0E-1BB3F6C53EBF}"/>
              </a:ext>
            </a:extLst>
          </p:cNvPr>
          <p:cNvSpPr>
            <a:spLocks noGrp="1"/>
          </p:cNvSpPr>
          <p:nvPr>
            <p:ph type="ftr" sz="quarter" idx="11"/>
          </p:nvPr>
        </p:nvSpPr>
        <p:spPr/>
        <p:txBody>
          <a:bodyPr/>
          <a:lstStyle/>
          <a:p>
            <a:r>
              <a:rPr lang="en-US" dirty="0"/>
              <a:t>TRINAT</a:t>
            </a:r>
          </a:p>
        </p:txBody>
      </p:sp>
      <p:sp>
        <p:nvSpPr>
          <p:cNvPr id="4" name="Slide Number Placeholder 3">
            <a:extLst>
              <a:ext uri="{FF2B5EF4-FFF2-40B4-BE49-F238E27FC236}">
                <a16:creationId xmlns:a16="http://schemas.microsoft.com/office/drawing/2014/main" id="{279DD75D-4244-BB4E-B2E5-45F3CD524D56}"/>
              </a:ext>
            </a:extLst>
          </p:cNvPr>
          <p:cNvSpPr>
            <a:spLocks noGrp="1"/>
          </p:cNvSpPr>
          <p:nvPr>
            <p:ph type="sldNum" sz="quarter" idx="12"/>
          </p:nvPr>
        </p:nvSpPr>
        <p:spPr/>
        <p:txBody>
          <a:bodyPr/>
          <a:lstStyle/>
          <a:p>
            <a:fld id="{58FB4751-880F-D840-AAA9-3A15815CC996}" type="slidenum">
              <a:rPr lang="en-US" smtClean="0"/>
              <a:t>16</a:t>
            </a:fld>
            <a:endParaRPr lang="en-US" dirty="0"/>
          </a:p>
        </p:txBody>
      </p:sp>
      <p:sp>
        <p:nvSpPr>
          <p:cNvPr id="5" name="Title 4">
            <a:extLst>
              <a:ext uri="{FF2B5EF4-FFF2-40B4-BE49-F238E27FC236}">
                <a16:creationId xmlns:a16="http://schemas.microsoft.com/office/drawing/2014/main" id="{C00A89B1-BDC5-1D4E-AB13-9709A86EFD1A}"/>
              </a:ext>
            </a:extLst>
          </p:cNvPr>
          <p:cNvSpPr>
            <a:spLocks noGrp="1"/>
          </p:cNvSpPr>
          <p:nvPr>
            <p:ph type="title"/>
          </p:nvPr>
        </p:nvSpPr>
        <p:spPr>
          <a:xfrm>
            <a:off x="576072" y="338886"/>
            <a:ext cx="10515600" cy="812516"/>
          </a:xfrm>
        </p:spPr>
        <p:txBody>
          <a:bodyPr/>
          <a:lstStyle/>
          <a:p>
            <a:r>
              <a:rPr lang="en-US" dirty="0"/>
              <a:t>Measuring Polarization</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FB06CCCD-7DC3-6849-A3FA-B1002BFED238}"/>
                  </a:ext>
                </a:extLst>
              </p:cNvPr>
              <p:cNvSpPr>
                <a:spLocks noGrp="1"/>
              </p:cNvSpPr>
              <p:nvPr>
                <p:ph idx="1"/>
              </p:nvPr>
            </p:nvSpPr>
            <p:spPr>
              <a:xfrm>
                <a:off x="576072" y="1151402"/>
                <a:ext cx="6556248" cy="2039778"/>
              </a:xfrm>
            </p:spPr>
            <p:txBody>
              <a:bodyPr>
                <a:normAutofit lnSpcReduction="10000"/>
              </a:bodyPr>
              <a:lstStyle/>
              <a:p>
                <a:r>
                  <a:rPr lang="en-US" dirty="0"/>
                  <a:t>355 nm laser to </a:t>
                </a:r>
                <a:r>
                  <a:rPr lang="en-US" dirty="0" err="1"/>
                  <a:t>photoionize</a:t>
                </a:r>
                <a:r>
                  <a:rPr lang="en-US" dirty="0"/>
                  <a:t> the atoms in the excited state</a:t>
                </a:r>
              </a:p>
              <a:p>
                <a14:m>
                  <m:oMath xmlns:m="http://schemas.openxmlformats.org/officeDocument/2006/math">
                    <m:r>
                      <a:rPr lang="en-CA" i="1" smtClean="0">
                        <a:latin typeface="Cambria Math" panose="02040503050406030204" pitchFamily="18" charset="0"/>
                      </a:rPr>
                      <m:t>𝑃</m:t>
                    </m:r>
                    <m:r>
                      <a:rPr lang="en-CA" i="1" smtClean="0">
                        <a:latin typeface="Cambria Math" panose="02040503050406030204" pitchFamily="18" charset="0"/>
                        <a:ea typeface="Cambria Math" panose="02040503050406030204" pitchFamily="18" charset="0"/>
                      </a:rPr>
                      <m:t>≈1 − </m:t>
                    </m:r>
                    <m:f>
                      <m:fPr>
                        <m:ctrlPr>
                          <a:rPr lang="en-CA" i="1" smtClean="0">
                            <a:latin typeface="Cambria Math" panose="02040503050406030204" pitchFamily="18" charset="0"/>
                            <a:ea typeface="Cambria Math" panose="02040503050406030204" pitchFamily="18" charset="0"/>
                          </a:rPr>
                        </m:ctrlPr>
                      </m:fPr>
                      <m:num>
                        <m:r>
                          <a:rPr lang="en-CA" i="1" smtClean="0">
                            <a:latin typeface="Cambria Math" panose="02040503050406030204" pitchFamily="18" charset="0"/>
                            <a:ea typeface="Cambria Math" panose="02040503050406030204" pitchFamily="18" charset="0"/>
                          </a:rPr>
                          <m:t>21</m:t>
                        </m:r>
                      </m:num>
                      <m:den>
                        <m:r>
                          <a:rPr lang="en-CA" i="1" smtClean="0">
                            <a:latin typeface="Cambria Math" panose="02040503050406030204" pitchFamily="18" charset="0"/>
                            <a:ea typeface="Cambria Math" panose="02040503050406030204" pitchFamily="18" charset="0"/>
                          </a:rPr>
                          <m:t>64</m:t>
                        </m:r>
                      </m:den>
                    </m:f>
                    <m:r>
                      <a:rPr lang="en-CA" i="1" smtClean="0">
                        <a:latin typeface="Cambria Math" panose="02040503050406030204" pitchFamily="18" charset="0"/>
                        <a:ea typeface="Cambria Math" panose="02040503050406030204" pitchFamily="18" charset="0"/>
                      </a:rPr>
                      <m:t>(</m:t>
                    </m:r>
                    <m:f>
                      <m:fPr>
                        <m:ctrlPr>
                          <a:rPr lang="en-CA" i="1" smtClean="0">
                            <a:latin typeface="Cambria Math" panose="02040503050406030204" pitchFamily="18" charset="0"/>
                            <a:ea typeface="Cambria Math" panose="02040503050406030204" pitchFamily="18" charset="0"/>
                          </a:rPr>
                        </m:ctrlPr>
                      </m:fPr>
                      <m:num>
                        <m:r>
                          <a:rPr lang="en-CA" i="1" smtClean="0">
                            <a:latin typeface="Cambria Math" panose="02040503050406030204" pitchFamily="18" charset="0"/>
                            <a:ea typeface="Cambria Math" panose="02040503050406030204" pitchFamily="18" charset="0"/>
                          </a:rPr>
                          <m:t>𝑡𝑎𝑖𝑙</m:t>
                        </m:r>
                      </m:num>
                      <m:den>
                        <m:r>
                          <a:rPr lang="en-CA" i="1" smtClean="0">
                            <a:latin typeface="Cambria Math" panose="02040503050406030204" pitchFamily="18" charset="0"/>
                            <a:ea typeface="Cambria Math" panose="02040503050406030204" pitchFamily="18" charset="0"/>
                          </a:rPr>
                          <m:t>𝑝𝑒𝑎𝑘</m:t>
                        </m:r>
                      </m:den>
                    </m:f>
                    <m:r>
                      <a:rPr lang="en-CA" i="1" smtClean="0">
                        <a:latin typeface="Cambria Math" panose="02040503050406030204" pitchFamily="18" charset="0"/>
                        <a:ea typeface="Cambria Math" panose="02040503050406030204" pitchFamily="18" charset="0"/>
                      </a:rPr>
                      <m:t>)</m:t>
                    </m:r>
                  </m:oMath>
                </a14:m>
                <a:r>
                  <a:rPr lang="en-US" dirty="0"/>
                  <a:t> </a:t>
                </a:r>
              </a:p>
              <a:p>
                <a14:m>
                  <m:oMath xmlns:m="http://schemas.openxmlformats.org/officeDocument/2006/math">
                    <m:r>
                      <a:rPr lang="en-CA" i="1" smtClean="0">
                        <a:latin typeface="Cambria Math" panose="02040503050406030204" pitchFamily="18" charset="0"/>
                      </a:rPr>
                      <m:t>𝑃</m:t>
                    </m:r>
                    <m:d>
                      <m:dPr>
                        <m:ctrlPr>
                          <a:rPr lang="en-CA" i="1" smtClean="0">
                            <a:latin typeface="Cambria Math" panose="02040503050406030204" pitchFamily="18" charset="0"/>
                          </a:rPr>
                        </m:ctrlPr>
                      </m:dPr>
                      <m:e>
                        <m:sPre>
                          <m:sPrePr>
                            <m:ctrlPr>
                              <a:rPr lang="en-CA" i="1" smtClean="0">
                                <a:latin typeface="Cambria Math" panose="02040503050406030204" pitchFamily="18" charset="0"/>
                              </a:rPr>
                            </m:ctrlPr>
                          </m:sPrePr>
                          <m:sub>
                            <m:r>
                              <a:rPr lang="en-CA" i="1" smtClean="0">
                                <a:latin typeface="Cambria Math" panose="02040503050406030204" pitchFamily="18" charset="0"/>
                              </a:rPr>
                              <m:t> </m:t>
                            </m:r>
                          </m:sub>
                          <m:sup>
                            <m:r>
                              <a:rPr lang="en-CA" i="1" smtClean="0">
                                <a:latin typeface="Cambria Math" panose="02040503050406030204" pitchFamily="18" charset="0"/>
                              </a:rPr>
                              <m:t>41</m:t>
                            </m:r>
                          </m:sup>
                          <m:e>
                            <m:r>
                              <a:rPr lang="en-CA" i="1" smtClean="0">
                                <a:latin typeface="Cambria Math" panose="02040503050406030204" pitchFamily="18" charset="0"/>
                              </a:rPr>
                              <m:t>𝐾</m:t>
                            </m:r>
                          </m:e>
                        </m:sPre>
                      </m:e>
                    </m:d>
                    <m:r>
                      <a:rPr lang="en-CA" i="1" smtClean="0">
                        <a:latin typeface="Cambria Math" panose="02040503050406030204" pitchFamily="18" charset="0"/>
                      </a:rPr>
                      <m:t>=0.96 </m:t>
                    </m:r>
                    <m:r>
                      <a:rPr lang="en-CA" i="1" smtClean="0">
                        <a:latin typeface="Cambria Math" panose="02040503050406030204" pitchFamily="18" charset="0"/>
                        <a:ea typeface="Cambria Math" panose="02040503050406030204" pitchFamily="18" charset="0"/>
                      </a:rPr>
                      <m:t>±0.04</m:t>
                    </m:r>
                  </m:oMath>
                </a14:m>
                <a:endParaRPr lang="en-US" dirty="0"/>
              </a:p>
            </p:txBody>
          </p:sp>
        </mc:Choice>
        <mc:Fallback xmlns="">
          <p:sp>
            <p:nvSpPr>
              <p:cNvPr id="6" name="Content Placeholder 5">
                <a:extLst>
                  <a:ext uri="{FF2B5EF4-FFF2-40B4-BE49-F238E27FC236}">
                    <a16:creationId xmlns:a16="http://schemas.microsoft.com/office/drawing/2014/main" id="{FB06CCCD-7DC3-6849-A3FA-B1002BFED238}"/>
                  </a:ext>
                </a:extLst>
              </p:cNvPr>
              <p:cNvSpPr>
                <a:spLocks noGrp="1" noRot="1" noChangeAspect="1" noMove="1" noResize="1" noEditPoints="1" noAdjustHandles="1" noChangeArrowheads="1" noChangeShapeType="1" noTextEdit="1"/>
              </p:cNvSpPr>
              <p:nvPr>
                <p:ph idx="1"/>
              </p:nvPr>
            </p:nvSpPr>
            <p:spPr>
              <a:xfrm>
                <a:off x="576072" y="1151402"/>
                <a:ext cx="6556248" cy="2039778"/>
              </a:xfrm>
              <a:blipFill>
                <a:blip r:embed="rId3"/>
                <a:stretch>
                  <a:fillRect l="-1741" t="-6790" b="-1852"/>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61870282-E07C-3E49-B8A7-17BC47FCBA45}"/>
              </a:ext>
            </a:extLst>
          </p:cNvPr>
          <p:cNvPicPr>
            <a:picLocks noChangeAspect="1"/>
          </p:cNvPicPr>
          <p:nvPr/>
        </p:nvPicPr>
        <p:blipFill>
          <a:blip r:embed="rId4"/>
          <a:stretch>
            <a:fillRect/>
          </a:stretch>
        </p:blipFill>
        <p:spPr>
          <a:xfrm>
            <a:off x="1191534" y="3191180"/>
            <a:ext cx="4514786" cy="3002657"/>
          </a:xfrm>
          <a:prstGeom prst="rect">
            <a:avLst/>
          </a:prstGeom>
        </p:spPr>
      </p:pic>
      <p:cxnSp>
        <p:nvCxnSpPr>
          <p:cNvPr id="13" name="Straight Arrow Connector 12">
            <a:extLst>
              <a:ext uri="{FF2B5EF4-FFF2-40B4-BE49-F238E27FC236}">
                <a16:creationId xmlns:a16="http://schemas.microsoft.com/office/drawing/2014/main" id="{7FC6A6E3-471E-E84B-96DB-FBD90452E90A}"/>
              </a:ext>
            </a:extLst>
          </p:cNvPr>
          <p:cNvCxnSpPr/>
          <p:nvPr/>
        </p:nvCxnSpPr>
        <p:spPr>
          <a:xfrm flipV="1">
            <a:off x="8943196" y="1871343"/>
            <a:ext cx="0" cy="75965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F985BF1-4C6A-DA45-B04E-15100CDA0493}"/>
              </a:ext>
            </a:extLst>
          </p:cNvPr>
          <p:cNvCxnSpPr/>
          <p:nvPr/>
        </p:nvCxnSpPr>
        <p:spPr>
          <a:xfrm flipV="1">
            <a:off x="9626844" y="1846125"/>
            <a:ext cx="0" cy="75965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7EB782B-9A68-8841-BA75-2C54396EA5FC}"/>
              </a:ext>
            </a:extLst>
          </p:cNvPr>
          <p:cNvCxnSpPr/>
          <p:nvPr/>
        </p:nvCxnSpPr>
        <p:spPr>
          <a:xfrm flipV="1">
            <a:off x="10437168" y="1864309"/>
            <a:ext cx="0" cy="75965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8FBEBC0-063F-7A4D-B566-94B29EF5BE7A}"/>
              </a:ext>
            </a:extLst>
          </p:cNvPr>
          <p:cNvCxnSpPr/>
          <p:nvPr/>
        </p:nvCxnSpPr>
        <p:spPr>
          <a:xfrm flipV="1">
            <a:off x="8266396" y="1877881"/>
            <a:ext cx="0" cy="74558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E5BC79B-F0D5-874C-BF89-7DEA3C650B43}"/>
              </a:ext>
            </a:extLst>
          </p:cNvPr>
          <p:cNvCxnSpPr/>
          <p:nvPr/>
        </p:nvCxnSpPr>
        <p:spPr>
          <a:xfrm flipV="1">
            <a:off x="7397771" y="1871343"/>
            <a:ext cx="0" cy="74558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C56372A-80DC-5347-BCED-D18FA059B5A1}"/>
                  </a:ext>
                </a:extLst>
              </p:cNvPr>
              <p:cNvSpPr txBox="1"/>
              <p:nvPr/>
            </p:nvSpPr>
            <p:spPr>
              <a:xfrm>
                <a:off x="6459898" y="4267312"/>
                <a:ext cx="602166" cy="3942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4</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𝑆</m:t>
                          </m:r>
                        </m:e>
                        <m:sub>
                          <m:r>
                            <a:rPr lang="en-CA" b="0" i="1" smtClean="0">
                              <a:latin typeface="Cambria Math" panose="02040503050406030204" pitchFamily="18" charset="0"/>
                            </a:rPr>
                            <m:t>1/2</m:t>
                          </m:r>
                        </m:sub>
                      </m:sSub>
                    </m:oMath>
                  </m:oMathPara>
                </a14:m>
                <a:endParaRPr lang="en-US" dirty="0"/>
              </a:p>
            </p:txBody>
          </p:sp>
        </mc:Choice>
        <mc:Fallback xmlns="">
          <p:sp>
            <p:nvSpPr>
              <p:cNvPr id="18" name="TextBox 17">
                <a:extLst>
                  <a:ext uri="{FF2B5EF4-FFF2-40B4-BE49-F238E27FC236}">
                    <a16:creationId xmlns:a16="http://schemas.microsoft.com/office/drawing/2014/main" id="{1C56372A-80DC-5347-BCED-D18FA059B5A1}"/>
                  </a:ext>
                </a:extLst>
              </p:cNvPr>
              <p:cNvSpPr txBox="1">
                <a:spLocks noRot="1" noChangeAspect="1" noMove="1" noResize="1" noEditPoints="1" noAdjustHandles="1" noChangeArrowheads="1" noChangeShapeType="1" noTextEdit="1"/>
              </p:cNvSpPr>
              <p:nvPr/>
            </p:nvSpPr>
            <p:spPr>
              <a:xfrm>
                <a:off x="6459898" y="4267312"/>
                <a:ext cx="602166" cy="394210"/>
              </a:xfrm>
              <a:prstGeom prst="rect">
                <a:avLst/>
              </a:prstGeom>
              <a:blipFill>
                <a:blip r:embed="rId5"/>
                <a:stretch>
                  <a:fillRect r="-10417"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A0C3949-FE56-874C-8065-6F61E04C1E57}"/>
                  </a:ext>
                </a:extLst>
              </p:cNvPr>
              <p:cNvSpPr txBox="1"/>
              <p:nvPr/>
            </p:nvSpPr>
            <p:spPr>
              <a:xfrm>
                <a:off x="6560259" y="2460814"/>
                <a:ext cx="289932" cy="3942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4</m:t>
                      </m:r>
                      <m:sSub>
                        <m:sSubPr>
                          <m:ctrlPr>
                            <a:rPr lang="en-US" i="1" smtClean="0">
                              <a:latin typeface="Cambria Math" panose="02040503050406030204" pitchFamily="18" charset="0"/>
                            </a:rPr>
                          </m:ctrlPr>
                        </m:sSubPr>
                        <m:e>
                          <m:r>
                            <a:rPr lang="en-CA" b="0" i="1" smtClean="0">
                              <a:latin typeface="Cambria Math" panose="02040503050406030204" pitchFamily="18" charset="0"/>
                            </a:rPr>
                            <m:t>𝑃</m:t>
                          </m:r>
                        </m:e>
                        <m:sub>
                          <m:r>
                            <a:rPr lang="en-CA" b="0" i="1" smtClean="0">
                              <a:latin typeface="Cambria Math" panose="02040503050406030204" pitchFamily="18" charset="0"/>
                            </a:rPr>
                            <m:t>1/2</m:t>
                          </m:r>
                        </m:sub>
                      </m:sSub>
                    </m:oMath>
                  </m:oMathPara>
                </a14:m>
                <a:endParaRPr lang="en-US" dirty="0"/>
              </a:p>
            </p:txBody>
          </p:sp>
        </mc:Choice>
        <mc:Fallback xmlns="">
          <p:sp>
            <p:nvSpPr>
              <p:cNvPr id="20" name="TextBox 19">
                <a:extLst>
                  <a:ext uri="{FF2B5EF4-FFF2-40B4-BE49-F238E27FC236}">
                    <a16:creationId xmlns:a16="http://schemas.microsoft.com/office/drawing/2014/main" id="{3A0C3949-FE56-874C-8065-6F61E04C1E57}"/>
                  </a:ext>
                </a:extLst>
              </p:cNvPr>
              <p:cNvSpPr txBox="1">
                <a:spLocks noRot="1" noChangeAspect="1" noMove="1" noResize="1" noEditPoints="1" noAdjustHandles="1" noChangeArrowheads="1" noChangeShapeType="1" noTextEdit="1"/>
              </p:cNvSpPr>
              <p:nvPr/>
            </p:nvSpPr>
            <p:spPr>
              <a:xfrm>
                <a:off x="6560259" y="2460814"/>
                <a:ext cx="289932" cy="394210"/>
              </a:xfrm>
              <a:prstGeom prst="rect">
                <a:avLst/>
              </a:prstGeom>
              <a:blipFill>
                <a:blip r:embed="rId6"/>
                <a:stretch>
                  <a:fillRect r="-120833"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0848E90-2E3E-C549-B093-2F4A389964B3}"/>
                  </a:ext>
                </a:extLst>
              </p:cNvPr>
              <p:cNvSpPr txBox="1"/>
              <p:nvPr/>
            </p:nvSpPr>
            <p:spPr>
              <a:xfrm>
                <a:off x="6560259" y="5170560"/>
                <a:ext cx="646771" cy="369332"/>
              </a:xfrm>
              <a:prstGeom prst="rect">
                <a:avLst/>
              </a:prstGeom>
              <a:noFill/>
            </p:spPr>
            <p:txBody>
              <a:bodyPr wrap="square" rtlCol="0">
                <a:spAutoFit/>
              </a:bodyPr>
              <a:lstStyle/>
              <a:p>
                <a14:m>
                  <m:oMath xmlns:m="http://schemas.openxmlformats.org/officeDocument/2006/math">
                    <m:sSub>
                      <m:sSubPr>
                        <m:ctrlPr>
                          <a:rPr lang="en-US" i="1" smtClean="0">
                            <a:latin typeface="Cambria Math" panose="02040503050406030204" pitchFamily="18" charset="0"/>
                          </a:rPr>
                        </m:ctrlPr>
                      </m:sSubPr>
                      <m:e>
                        <m:r>
                          <a:rPr lang="en-CA" b="0" i="1" smtClean="0">
                            <a:latin typeface="Cambria Math" panose="02040503050406030204" pitchFamily="18" charset="0"/>
                          </a:rPr>
                          <m:t>𝑚</m:t>
                        </m:r>
                      </m:e>
                      <m:sub>
                        <m:r>
                          <a:rPr lang="en-CA" b="0" i="1" smtClean="0">
                            <a:latin typeface="Cambria Math" panose="02040503050406030204" pitchFamily="18" charset="0"/>
                          </a:rPr>
                          <m:t>𝐹</m:t>
                        </m:r>
                      </m:sub>
                    </m:sSub>
                  </m:oMath>
                </a14:m>
                <a:r>
                  <a:rPr lang="en-US" dirty="0"/>
                  <a:t>= </a:t>
                </a:r>
              </a:p>
            </p:txBody>
          </p:sp>
        </mc:Choice>
        <mc:Fallback xmlns="">
          <p:sp>
            <p:nvSpPr>
              <p:cNvPr id="22" name="TextBox 21">
                <a:extLst>
                  <a:ext uri="{FF2B5EF4-FFF2-40B4-BE49-F238E27FC236}">
                    <a16:creationId xmlns:a16="http://schemas.microsoft.com/office/drawing/2014/main" id="{80848E90-2E3E-C549-B093-2F4A389964B3}"/>
                  </a:ext>
                </a:extLst>
              </p:cNvPr>
              <p:cNvSpPr txBox="1">
                <a:spLocks noRot="1" noChangeAspect="1" noMove="1" noResize="1" noEditPoints="1" noAdjustHandles="1" noChangeArrowheads="1" noChangeShapeType="1" noTextEdit="1"/>
              </p:cNvSpPr>
              <p:nvPr/>
            </p:nvSpPr>
            <p:spPr>
              <a:xfrm>
                <a:off x="6560259" y="5170560"/>
                <a:ext cx="646771" cy="369332"/>
              </a:xfrm>
              <a:prstGeom prst="rect">
                <a:avLst/>
              </a:prstGeom>
              <a:blipFill>
                <a:blip r:embed="rId7"/>
                <a:stretch>
                  <a:fillRect t="-6667" r="-13462" b="-26667"/>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9A96B102-B902-DE46-A90B-1366A63661B0}"/>
              </a:ext>
            </a:extLst>
          </p:cNvPr>
          <p:cNvSpPr txBox="1"/>
          <p:nvPr/>
        </p:nvSpPr>
        <p:spPr>
          <a:xfrm>
            <a:off x="7307391" y="5145682"/>
            <a:ext cx="412595" cy="369332"/>
          </a:xfrm>
          <a:prstGeom prst="rect">
            <a:avLst/>
          </a:prstGeom>
          <a:noFill/>
        </p:spPr>
        <p:txBody>
          <a:bodyPr wrap="square" rtlCol="0">
            <a:spAutoFit/>
          </a:bodyPr>
          <a:lstStyle/>
          <a:p>
            <a:r>
              <a:rPr lang="en-US" dirty="0"/>
              <a:t>-2</a:t>
            </a:r>
          </a:p>
        </p:txBody>
      </p:sp>
      <p:sp>
        <p:nvSpPr>
          <p:cNvPr id="24" name="TextBox 23">
            <a:extLst>
              <a:ext uri="{FF2B5EF4-FFF2-40B4-BE49-F238E27FC236}">
                <a16:creationId xmlns:a16="http://schemas.microsoft.com/office/drawing/2014/main" id="{B674B14E-2999-9140-8C74-B5737872BAFB}"/>
              </a:ext>
            </a:extLst>
          </p:cNvPr>
          <p:cNvSpPr txBox="1"/>
          <p:nvPr/>
        </p:nvSpPr>
        <p:spPr>
          <a:xfrm>
            <a:off x="8054522" y="5145682"/>
            <a:ext cx="446049" cy="369332"/>
          </a:xfrm>
          <a:prstGeom prst="rect">
            <a:avLst/>
          </a:prstGeom>
          <a:noFill/>
        </p:spPr>
        <p:txBody>
          <a:bodyPr wrap="square" rtlCol="0">
            <a:spAutoFit/>
          </a:bodyPr>
          <a:lstStyle/>
          <a:p>
            <a:r>
              <a:rPr lang="en-US" dirty="0"/>
              <a:t>-1</a:t>
            </a:r>
          </a:p>
        </p:txBody>
      </p:sp>
      <p:sp>
        <p:nvSpPr>
          <p:cNvPr id="25" name="TextBox 24">
            <a:extLst>
              <a:ext uri="{FF2B5EF4-FFF2-40B4-BE49-F238E27FC236}">
                <a16:creationId xmlns:a16="http://schemas.microsoft.com/office/drawing/2014/main" id="{91DA0B66-1939-D24F-96CD-8E1ACDD70BA2}"/>
              </a:ext>
            </a:extLst>
          </p:cNvPr>
          <p:cNvSpPr txBox="1"/>
          <p:nvPr/>
        </p:nvSpPr>
        <p:spPr>
          <a:xfrm>
            <a:off x="8835108" y="5145682"/>
            <a:ext cx="390293" cy="369332"/>
          </a:xfrm>
          <a:prstGeom prst="rect">
            <a:avLst/>
          </a:prstGeom>
          <a:noFill/>
        </p:spPr>
        <p:txBody>
          <a:bodyPr wrap="square" rtlCol="0">
            <a:spAutoFit/>
          </a:bodyPr>
          <a:lstStyle/>
          <a:p>
            <a:r>
              <a:rPr lang="en-US" dirty="0"/>
              <a:t>0</a:t>
            </a:r>
          </a:p>
        </p:txBody>
      </p:sp>
      <p:sp>
        <p:nvSpPr>
          <p:cNvPr id="26" name="TextBox 25">
            <a:extLst>
              <a:ext uri="{FF2B5EF4-FFF2-40B4-BE49-F238E27FC236}">
                <a16:creationId xmlns:a16="http://schemas.microsoft.com/office/drawing/2014/main" id="{4CB46746-173A-0B4E-8E7A-2044235F5AA3}"/>
              </a:ext>
            </a:extLst>
          </p:cNvPr>
          <p:cNvSpPr txBox="1"/>
          <p:nvPr/>
        </p:nvSpPr>
        <p:spPr>
          <a:xfrm>
            <a:off x="9515332" y="5145682"/>
            <a:ext cx="457200" cy="369332"/>
          </a:xfrm>
          <a:prstGeom prst="rect">
            <a:avLst/>
          </a:prstGeom>
          <a:noFill/>
        </p:spPr>
        <p:txBody>
          <a:bodyPr wrap="square" rtlCol="0">
            <a:spAutoFit/>
          </a:bodyPr>
          <a:lstStyle/>
          <a:p>
            <a:r>
              <a:rPr lang="en-US" dirty="0"/>
              <a:t>1</a:t>
            </a:r>
          </a:p>
        </p:txBody>
      </p:sp>
      <p:sp>
        <p:nvSpPr>
          <p:cNvPr id="27" name="TextBox 26">
            <a:extLst>
              <a:ext uri="{FF2B5EF4-FFF2-40B4-BE49-F238E27FC236}">
                <a16:creationId xmlns:a16="http://schemas.microsoft.com/office/drawing/2014/main" id="{D08A4F1D-8814-D74F-B483-B9BEF0AEA29D}"/>
              </a:ext>
            </a:extLst>
          </p:cNvPr>
          <p:cNvSpPr txBox="1"/>
          <p:nvPr/>
        </p:nvSpPr>
        <p:spPr>
          <a:xfrm>
            <a:off x="10262464" y="5145682"/>
            <a:ext cx="646771" cy="369332"/>
          </a:xfrm>
          <a:prstGeom prst="rect">
            <a:avLst/>
          </a:prstGeom>
          <a:noFill/>
        </p:spPr>
        <p:txBody>
          <a:bodyPr wrap="square" rtlCol="0">
            <a:spAutoFit/>
          </a:bodyPr>
          <a:lstStyle/>
          <a:p>
            <a:r>
              <a:rPr lang="en-US" dirty="0"/>
              <a:t>2</a:t>
            </a:r>
          </a:p>
        </p:txBody>
      </p:sp>
      <p:sp>
        <p:nvSpPr>
          <p:cNvPr id="28" name="TextBox 27">
            <a:extLst>
              <a:ext uri="{FF2B5EF4-FFF2-40B4-BE49-F238E27FC236}">
                <a16:creationId xmlns:a16="http://schemas.microsoft.com/office/drawing/2014/main" id="{6C7218F8-A99B-704A-9A5F-47A606A30FFA}"/>
              </a:ext>
            </a:extLst>
          </p:cNvPr>
          <p:cNvSpPr txBox="1"/>
          <p:nvPr/>
        </p:nvSpPr>
        <p:spPr>
          <a:xfrm>
            <a:off x="11031006" y="2460814"/>
            <a:ext cx="588264" cy="369332"/>
          </a:xfrm>
          <a:prstGeom prst="rect">
            <a:avLst/>
          </a:prstGeom>
          <a:noFill/>
        </p:spPr>
        <p:txBody>
          <a:bodyPr wrap="square" rtlCol="0">
            <a:spAutoFit/>
          </a:bodyPr>
          <a:lstStyle/>
          <a:p>
            <a:r>
              <a:rPr lang="en-US" dirty="0"/>
              <a:t>F=2</a:t>
            </a:r>
          </a:p>
        </p:txBody>
      </p:sp>
      <p:sp>
        <p:nvSpPr>
          <p:cNvPr id="29" name="TextBox 28">
            <a:extLst>
              <a:ext uri="{FF2B5EF4-FFF2-40B4-BE49-F238E27FC236}">
                <a16:creationId xmlns:a16="http://schemas.microsoft.com/office/drawing/2014/main" id="{975551E8-B703-1C46-AA70-CCB22EB000AC}"/>
              </a:ext>
            </a:extLst>
          </p:cNvPr>
          <p:cNvSpPr txBox="1"/>
          <p:nvPr/>
        </p:nvSpPr>
        <p:spPr>
          <a:xfrm>
            <a:off x="11031006" y="2855024"/>
            <a:ext cx="588264" cy="369332"/>
          </a:xfrm>
          <a:prstGeom prst="rect">
            <a:avLst/>
          </a:prstGeom>
          <a:noFill/>
        </p:spPr>
        <p:txBody>
          <a:bodyPr wrap="square" rtlCol="0">
            <a:spAutoFit/>
          </a:bodyPr>
          <a:lstStyle/>
          <a:p>
            <a:r>
              <a:rPr lang="en-US" dirty="0"/>
              <a:t>F=1</a:t>
            </a:r>
          </a:p>
        </p:txBody>
      </p:sp>
      <p:sp>
        <p:nvSpPr>
          <p:cNvPr id="30" name="TextBox 29">
            <a:extLst>
              <a:ext uri="{FF2B5EF4-FFF2-40B4-BE49-F238E27FC236}">
                <a16:creationId xmlns:a16="http://schemas.microsoft.com/office/drawing/2014/main" id="{7F6650A9-6A75-D24B-BD59-F747DD3B0ECE}"/>
              </a:ext>
            </a:extLst>
          </p:cNvPr>
          <p:cNvSpPr txBox="1"/>
          <p:nvPr/>
        </p:nvSpPr>
        <p:spPr>
          <a:xfrm>
            <a:off x="11095014" y="4265971"/>
            <a:ext cx="524256" cy="369332"/>
          </a:xfrm>
          <a:prstGeom prst="rect">
            <a:avLst/>
          </a:prstGeom>
          <a:noFill/>
        </p:spPr>
        <p:txBody>
          <a:bodyPr wrap="square" rtlCol="0">
            <a:spAutoFit/>
          </a:bodyPr>
          <a:lstStyle/>
          <a:p>
            <a:r>
              <a:rPr lang="en-US" dirty="0"/>
              <a:t>F=2</a:t>
            </a:r>
          </a:p>
        </p:txBody>
      </p:sp>
      <p:sp>
        <p:nvSpPr>
          <p:cNvPr id="31" name="TextBox 30">
            <a:extLst>
              <a:ext uri="{FF2B5EF4-FFF2-40B4-BE49-F238E27FC236}">
                <a16:creationId xmlns:a16="http://schemas.microsoft.com/office/drawing/2014/main" id="{C7AF8500-4B30-0A43-B9D9-E6AC57A874F8}"/>
              </a:ext>
            </a:extLst>
          </p:cNvPr>
          <p:cNvSpPr txBox="1"/>
          <p:nvPr/>
        </p:nvSpPr>
        <p:spPr>
          <a:xfrm>
            <a:off x="11095014" y="4660181"/>
            <a:ext cx="524256" cy="369332"/>
          </a:xfrm>
          <a:prstGeom prst="rect">
            <a:avLst/>
          </a:prstGeom>
          <a:noFill/>
        </p:spPr>
        <p:txBody>
          <a:bodyPr wrap="square" rtlCol="0">
            <a:spAutoFit/>
          </a:bodyPr>
          <a:lstStyle/>
          <a:p>
            <a:r>
              <a:rPr lang="en-US" dirty="0"/>
              <a:t>F=1</a:t>
            </a:r>
          </a:p>
        </p:txBody>
      </p:sp>
      <p:cxnSp>
        <p:nvCxnSpPr>
          <p:cNvPr id="32" name="Straight Arrow Connector 31">
            <a:extLst>
              <a:ext uri="{FF2B5EF4-FFF2-40B4-BE49-F238E27FC236}">
                <a16:creationId xmlns:a16="http://schemas.microsoft.com/office/drawing/2014/main" id="{58B1E96A-24EB-7F45-9F51-C10685CC9439}"/>
              </a:ext>
            </a:extLst>
          </p:cNvPr>
          <p:cNvCxnSpPr/>
          <p:nvPr/>
        </p:nvCxnSpPr>
        <p:spPr>
          <a:xfrm flipV="1">
            <a:off x="8266396" y="2616931"/>
            <a:ext cx="676800" cy="1795347"/>
          </a:xfrm>
          <a:prstGeom prst="straightConnector1">
            <a:avLst/>
          </a:prstGeom>
          <a:ln>
            <a:solidFill>
              <a:schemeClr val="accent1">
                <a:lumMod val="5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33" name="Straight Arrow Connector 32">
            <a:extLst>
              <a:ext uri="{FF2B5EF4-FFF2-40B4-BE49-F238E27FC236}">
                <a16:creationId xmlns:a16="http://schemas.microsoft.com/office/drawing/2014/main" id="{76357AE2-565D-9542-8DDC-85CEE564C795}"/>
              </a:ext>
            </a:extLst>
          </p:cNvPr>
          <p:cNvCxnSpPr/>
          <p:nvPr/>
        </p:nvCxnSpPr>
        <p:spPr>
          <a:xfrm flipV="1">
            <a:off x="8991225" y="2605780"/>
            <a:ext cx="635619" cy="1806498"/>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B976498-1E4A-B346-BBD8-9DDC758A3C31}"/>
              </a:ext>
            </a:extLst>
          </p:cNvPr>
          <p:cNvCxnSpPr/>
          <p:nvPr/>
        </p:nvCxnSpPr>
        <p:spPr>
          <a:xfrm flipV="1">
            <a:off x="9749508" y="2616931"/>
            <a:ext cx="735980" cy="2141034"/>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5888A71-8BCA-7549-BB89-E60106DC5152}"/>
              </a:ext>
            </a:extLst>
          </p:cNvPr>
          <p:cNvCxnSpPr/>
          <p:nvPr/>
        </p:nvCxnSpPr>
        <p:spPr>
          <a:xfrm flipV="1">
            <a:off x="9080159" y="2616931"/>
            <a:ext cx="758283" cy="2141034"/>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7AD6556-F571-194A-AC84-7A2F2FE1EAFD}"/>
                  </a:ext>
                </a:extLst>
              </p:cNvPr>
              <p:cNvSpPr txBox="1"/>
              <p:nvPr/>
            </p:nvSpPr>
            <p:spPr>
              <a:xfrm>
                <a:off x="6560259" y="1550712"/>
                <a:ext cx="2653990" cy="369332"/>
              </a:xfrm>
              <a:prstGeom prst="rect">
                <a:avLst/>
              </a:prstGeom>
              <a:noFill/>
            </p:spPr>
            <p:txBody>
              <a:bodyPr wrap="square" rtlCol="0">
                <a:spAutoFit/>
              </a:bodyPr>
              <a:lstStyle/>
              <a:p>
                <a14:m>
                  <m:oMath xmlns:m="http://schemas.openxmlformats.org/officeDocument/2006/math">
                    <m:sPre>
                      <m:sPrePr>
                        <m:ctrlPr>
                          <a:rPr lang="en-CA" b="0" i="1" smtClean="0">
                            <a:latin typeface="Cambria Math" panose="02040503050406030204" pitchFamily="18" charset="0"/>
                          </a:rPr>
                        </m:ctrlPr>
                      </m:sPrePr>
                      <m:sub>
                        <m:r>
                          <a:rPr lang="en-CA" b="0" i="1" smtClean="0">
                            <a:latin typeface="Cambria Math" panose="02040503050406030204" pitchFamily="18" charset="0"/>
                          </a:rPr>
                          <m:t> </m:t>
                        </m:r>
                      </m:sub>
                      <m:sup>
                        <m:r>
                          <a:rPr lang="en-CA" b="0" i="1" smtClean="0">
                            <a:latin typeface="Cambria Math" panose="02040503050406030204" pitchFamily="18" charset="0"/>
                          </a:rPr>
                          <m:t>41</m:t>
                        </m:r>
                      </m:sup>
                      <m:e>
                        <m:r>
                          <a:rPr lang="en-CA" b="0" i="1" smtClean="0">
                            <a:latin typeface="Cambria Math" panose="02040503050406030204" pitchFamily="18" charset="0"/>
                          </a:rPr>
                          <m:t>𝐾</m:t>
                        </m:r>
                      </m:e>
                    </m:sPre>
                  </m:oMath>
                </a14:m>
                <a:r>
                  <a:rPr lang="en-US" dirty="0">
                    <a:latin typeface="Georgia" panose="02040502050405020303" pitchFamily="18" charset="0"/>
                  </a:rPr>
                  <a:t>  I =3/2, J = 1/2 </a:t>
                </a:r>
              </a:p>
            </p:txBody>
          </p:sp>
        </mc:Choice>
        <mc:Fallback xmlns="">
          <p:sp>
            <p:nvSpPr>
              <p:cNvPr id="36" name="TextBox 35">
                <a:extLst>
                  <a:ext uri="{FF2B5EF4-FFF2-40B4-BE49-F238E27FC236}">
                    <a16:creationId xmlns:a16="http://schemas.microsoft.com/office/drawing/2014/main" id="{27AD6556-F571-194A-AC84-7A2F2FE1EAFD}"/>
                  </a:ext>
                </a:extLst>
              </p:cNvPr>
              <p:cNvSpPr txBox="1">
                <a:spLocks noRot="1" noChangeAspect="1" noMove="1" noResize="1" noEditPoints="1" noAdjustHandles="1" noChangeArrowheads="1" noChangeShapeType="1" noTextEdit="1"/>
              </p:cNvSpPr>
              <p:nvPr/>
            </p:nvSpPr>
            <p:spPr>
              <a:xfrm>
                <a:off x="6560259" y="1550712"/>
                <a:ext cx="2653990" cy="369332"/>
              </a:xfrm>
              <a:prstGeom prst="rect">
                <a:avLst/>
              </a:prstGeom>
              <a:blipFill>
                <a:blip r:embed="rId8"/>
                <a:stretch>
                  <a:fillRect t="-3226" b="-19355"/>
                </a:stretch>
              </a:blipFill>
            </p:spPr>
            <p:txBody>
              <a:bodyPr/>
              <a:lstStyle/>
              <a:p>
                <a:r>
                  <a:rPr lang="en-US">
                    <a:noFill/>
                  </a:rPr>
                  <a:t> </a:t>
                </a:r>
              </a:p>
            </p:txBody>
          </p:sp>
        </mc:Fallback>
      </mc:AlternateContent>
    </p:spTree>
    <p:extLst>
      <p:ext uri="{BB962C8B-B14F-4D97-AF65-F5344CB8AC3E}">
        <p14:creationId xmlns:p14="http://schemas.microsoft.com/office/powerpoint/2010/main" val="8034547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a:xfrm>
            <a:off x="640080" y="329184"/>
            <a:ext cx="6894576" cy="1783080"/>
          </a:xfrm>
        </p:spPr>
        <p:txBody>
          <a:bodyPr vert="horz" lIns="91440" tIns="45720" rIns="91440" bIns="45720" rtlCol="0" anchor="b">
            <a:normAutofit/>
          </a:bodyPr>
          <a:lstStyle/>
          <a:p>
            <a:r>
              <a:rPr lang="en-US" sz="4100" b="1" kern="1200">
                <a:solidFill>
                  <a:schemeClr val="tx1"/>
                </a:solidFill>
                <a:latin typeface="+mj-lt"/>
                <a:ea typeface="+mj-ea"/>
                <a:cs typeface="+mj-cs"/>
              </a:rPr>
              <a:t>TRI</a:t>
            </a:r>
            <a:r>
              <a:rPr lang="en-US" sz="4100" kern="1200">
                <a:solidFill>
                  <a:schemeClr val="tx1"/>
                </a:solidFill>
                <a:latin typeface="+mj-lt"/>
                <a:ea typeface="+mj-ea"/>
                <a:cs typeface="+mj-cs"/>
              </a:rPr>
              <a:t>UMF’S </a:t>
            </a:r>
            <a:r>
              <a:rPr lang="en-US" sz="4100" b="1" kern="1200">
                <a:solidFill>
                  <a:schemeClr val="tx1"/>
                </a:solidFill>
                <a:latin typeface="+mj-lt"/>
                <a:ea typeface="+mj-ea"/>
                <a:cs typeface="+mj-cs"/>
              </a:rPr>
              <a:t>N</a:t>
            </a:r>
            <a:r>
              <a:rPr lang="en-US" sz="4100" kern="1200">
                <a:solidFill>
                  <a:schemeClr val="tx1"/>
                </a:solidFill>
                <a:latin typeface="+mj-lt"/>
                <a:ea typeface="+mj-ea"/>
                <a:cs typeface="+mj-cs"/>
              </a:rPr>
              <a:t>eutral </a:t>
            </a:r>
            <a:r>
              <a:rPr lang="en-US" sz="4100" b="1" kern="1200">
                <a:solidFill>
                  <a:schemeClr val="tx1"/>
                </a:solidFill>
                <a:latin typeface="+mj-lt"/>
                <a:ea typeface="+mj-ea"/>
                <a:cs typeface="+mj-cs"/>
              </a:rPr>
              <a:t>A</a:t>
            </a:r>
            <a:r>
              <a:rPr lang="en-US" sz="4100" kern="1200">
                <a:solidFill>
                  <a:schemeClr val="tx1"/>
                </a:solidFill>
                <a:latin typeface="+mj-lt"/>
                <a:ea typeface="+mj-ea"/>
                <a:cs typeface="+mj-cs"/>
              </a:rPr>
              <a:t>tom </a:t>
            </a:r>
            <a:r>
              <a:rPr lang="en-US" sz="4100" b="1" kern="1200">
                <a:solidFill>
                  <a:schemeClr val="tx1"/>
                </a:solidFill>
                <a:latin typeface="+mj-lt"/>
                <a:ea typeface="+mj-ea"/>
                <a:cs typeface="+mj-cs"/>
              </a:rPr>
              <a:t>T</a:t>
            </a:r>
            <a:r>
              <a:rPr lang="en-US" sz="4100" kern="1200">
                <a:solidFill>
                  <a:schemeClr val="tx1"/>
                </a:solidFill>
                <a:latin typeface="+mj-lt"/>
                <a:ea typeface="+mj-ea"/>
                <a:cs typeface="+mj-cs"/>
              </a:rPr>
              <a:t>rap for Beta Decay (TRINAT)</a:t>
            </a:r>
          </a:p>
        </p:txBody>
      </p:sp>
      <p:sp>
        <p:nvSpPr>
          <p:cNvPr id="34"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 Placeholder 26">
                <a:extLst>
                  <a:ext uri="{FF2B5EF4-FFF2-40B4-BE49-F238E27FC236}">
                    <a16:creationId xmlns:a16="http://schemas.microsoft.com/office/drawing/2014/main" id="{64C89AC3-3D7A-65BB-C3F4-2B1CB19E78D1}"/>
                  </a:ext>
                </a:extLst>
              </p:cNvPr>
              <p:cNvSpPr>
                <a:spLocks noGrp="1"/>
              </p:cNvSpPr>
              <p:nvPr>
                <p:ph sz="half" idx="2"/>
              </p:nvPr>
            </p:nvSpPr>
            <p:spPr>
              <a:xfrm>
                <a:off x="640080" y="2706624"/>
                <a:ext cx="6894576" cy="3483864"/>
              </a:xfrm>
            </p:spPr>
            <p:txBody>
              <a:bodyPr vert="horz" lIns="91440" tIns="45720" rIns="91440" bIns="45720" rtlCol="0" anchor="t">
                <a:normAutofit/>
              </a:bodyPr>
              <a:lstStyle/>
              <a:p>
                <a:r>
                  <a:rPr lang="en-US" sz="1900" b="1" dirty="0"/>
                  <a:t>TRINAT investigates the Standard Model's predictions for the weak interaction by looking at parity violations.</a:t>
                </a:r>
              </a:p>
              <a:p>
                <a:endParaRPr lang="en-US" sz="1900" b="1" dirty="0"/>
              </a:p>
              <a:p>
                <a:r>
                  <a:rPr lang="en-US" sz="1900" b="1" dirty="0"/>
                  <a:t>All known neutrinos are left-handed</a:t>
                </a:r>
              </a:p>
              <a:p>
                <a:endParaRPr lang="en-US" sz="1900" b="1" dirty="0"/>
              </a:p>
              <a:p>
                <a:r>
                  <a:rPr lang="en-US" sz="1900" b="1" dirty="0"/>
                  <a:t>Measuring the angle distributions tests whether there are right handed neutrinos</a:t>
                </a:r>
              </a:p>
              <a:p>
                <a:endParaRPr lang="en-US" sz="1900" b="1" dirty="0"/>
              </a:p>
              <a:p>
                <a14:m>
                  <m:oMath xmlns:m="http://schemas.openxmlformats.org/officeDocument/2006/math">
                    <m:r>
                      <a:rPr lang="en-CA" sz="1900" b="0" i="1" smtClean="0">
                        <a:latin typeface="Cambria Math" panose="02040503050406030204" pitchFamily="18" charset="0"/>
                      </a:rPr>
                      <m:t>𝑊</m:t>
                    </m:r>
                    <m:d>
                      <m:dPr>
                        <m:ctrlPr>
                          <a:rPr lang="en-CA" sz="1900" b="0" i="1" smtClean="0">
                            <a:latin typeface="Cambria Math" panose="02040503050406030204" pitchFamily="18" charset="0"/>
                          </a:rPr>
                        </m:ctrlPr>
                      </m:dPr>
                      <m:e>
                        <m:r>
                          <a:rPr lang="en-CA" sz="1900" b="0" i="1" smtClean="0">
                            <a:latin typeface="Cambria Math" panose="02040503050406030204" pitchFamily="18" charset="0"/>
                          </a:rPr>
                          <m:t>𝜃</m:t>
                        </m:r>
                      </m:e>
                    </m:d>
                    <m:r>
                      <a:rPr lang="en-CA" sz="1900" b="0" i="1" smtClean="0">
                        <a:latin typeface="Cambria Math" panose="02040503050406030204" pitchFamily="18" charset="0"/>
                      </a:rPr>
                      <m:t>=1+</m:t>
                    </m:r>
                    <m:r>
                      <a:rPr lang="en-CA" sz="1900" b="0" i="1" smtClean="0">
                        <a:solidFill>
                          <a:srgbClr val="FF0000"/>
                        </a:solidFill>
                        <a:latin typeface="Cambria Math" panose="02040503050406030204" pitchFamily="18" charset="0"/>
                      </a:rPr>
                      <m:t>𝑃</m:t>
                    </m:r>
                    <m:sSub>
                      <m:sSubPr>
                        <m:ctrlPr>
                          <a:rPr lang="en-CA" sz="1900" b="0" i="1" smtClean="0">
                            <a:latin typeface="Cambria Math" panose="02040503050406030204" pitchFamily="18" charset="0"/>
                          </a:rPr>
                        </m:ctrlPr>
                      </m:sSubPr>
                      <m:e>
                        <m:r>
                          <a:rPr lang="en-CA" sz="1900" b="0" i="1" smtClean="0">
                            <a:latin typeface="Cambria Math" panose="02040503050406030204" pitchFamily="18" charset="0"/>
                          </a:rPr>
                          <m:t>𝐴</m:t>
                        </m:r>
                      </m:e>
                      <m:sub>
                        <m:r>
                          <a:rPr lang="en-CA" sz="1900" b="0" i="1" smtClean="0">
                            <a:latin typeface="Cambria Math" panose="02040503050406030204" pitchFamily="18" charset="0"/>
                          </a:rPr>
                          <m:t>𝜈</m:t>
                        </m:r>
                      </m:sub>
                    </m:sSub>
                    <m:r>
                      <m:rPr>
                        <m:sty m:val="p"/>
                      </m:rPr>
                      <a:rPr lang="en-CA" sz="1900" b="0" i="0" smtClean="0">
                        <a:latin typeface="Cambria Math" panose="02040503050406030204" pitchFamily="18" charset="0"/>
                      </a:rPr>
                      <m:t>cos</m:t>
                    </m:r>
                    <m:r>
                      <a:rPr lang="en-CA" sz="1900" b="0" i="1" smtClean="0">
                        <a:latin typeface="Cambria Math" panose="02040503050406030204" pitchFamily="18" charset="0"/>
                      </a:rPr>
                      <m:t>⁡(</m:t>
                    </m:r>
                    <m:sSub>
                      <m:sSubPr>
                        <m:ctrlPr>
                          <a:rPr lang="en-CA" sz="1900" b="0" i="1" smtClean="0">
                            <a:latin typeface="Cambria Math" panose="02040503050406030204" pitchFamily="18" charset="0"/>
                          </a:rPr>
                        </m:ctrlPr>
                      </m:sSubPr>
                      <m:e>
                        <m:r>
                          <a:rPr lang="en-CA" sz="1900" b="0" i="1" smtClean="0">
                            <a:latin typeface="Cambria Math" panose="02040503050406030204" pitchFamily="18" charset="0"/>
                          </a:rPr>
                          <m:t>𝜃</m:t>
                        </m:r>
                      </m:e>
                      <m:sub>
                        <m:r>
                          <a:rPr lang="en-CA" sz="1900" b="0" i="1" smtClean="0">
                            <a:latin typeface="Cambria Math" panose="02040503050406030204" pitchFamily="18" charset="0"/>
                          </a:rPr>
                          <m:t>𝜈</m:t>
                        </m:r>
                      </m:sub>
                    </m:sSub>
                    <m:r>
                      <a:rPr lang="en-CA" sz="1900" b="0" i="1" smtClean="0">
                        <a:latin typeface="Cambria Math" panose="02040503050406030204" pitchFamily="18" charset="0"/>
                      </a:rPr>
                      <m:t>)</m:t>
                    </m:r>
                  </m:oMath>
                </a14:m>
                <a:endParaRPr lang="en-US" sz="1900" dirty="0"/>
              </a:p>
              <a:p>
                <a:endParaRPr lang="en-US" sz="1900" dirty="0"/>
              </a:p>
            </p:txBody>
          </p:sp>
        </mc:Choice>
        <mc:Fallback xmlns="">
          <p:sp>
            <p:nvSpPr>
              <p:cNvPr id="27" name="Text Placeholder 26">
                <a:extLst>
                  <a:ext uri="{FF2B5EF4-FFF2-40B4-BE49-F238E27FC236}">
                    <a16:creationId xmlns:a16="http://schemas.microsoft.com/office/drawing/2014/main" id="{64C89AC3-3D7A-65BB-C3F4-2B1CB19E78D1}"/>
                  </a:ext>
                </a:extLst>
              </p:cNvPr>
              <p:cNvSpPr>
                <a:spLocks noGrp="1" noRot="1" noChangeAspect="1" noMove="1" noResize="1" noEditPoints="1" noAdjustHandles="1" noChangeArrowheads="1" noChangeShapeType="1" noTextEdit="1"/>
              </p:cNvSpPr>
              <p:nvPr>
                <p:ph sz="half" idx="2"/>
              </p:nvPr>
            </p:nvSpPr>
            <p:spPr>
              <a:xfrm>
                <a:off x="640080" y="2706624"/>
                <a:ext cx="6894576" cy="3483864"/>
              </a:xfrm>
              <a:blipFill>
                <a:blip r:embed="rId3"/>
                <a:stretch>
                  <a:fillRect l="-551" t="-2182"/>
                </a:stretch>
              </a:blipFill>
            </p:spPr>
            <p:txBody>
              <a:bodyPr/>
              <a:lstStyle/>
              <a:p>
                <a:r>
                  <a:rPr lang="en-US">
                    <a:noFill/>
                  </a:rPr>
                  <a:t> </a:t>
                </a:r>
              </a:p>
            </p:txBody>
          </p:sp>
        </mc:Fallback>
      </mc:AlternateContent>
      <p:pic>
        <p:nvPicPr>
          <p:cNvPr id="5" name="Picture 4" descr="A diagram of a machine&#10;&#10;Description automatically generated">
            <a:extLst>
              <a:ext uri="{FF2B5EF4-FFF2-40B4-BE49-F238E27FC236}">
                <a16:creationId xmlns:a16="http://schemas.microsoft.com/office/drawing/2014/main" id="{4DD30A5A-928F-5B3C-492E-E967ABBB29B6}"/>
              </a:ext>
            </a:extLst>
          </p:cNvPr>
          <p:cNvPicPr>
            <a:picLocks noChangeAspect="1"/>
          </p:cNvPicPr>
          <p:nvPr/>
        </p:nvPicPr>
        <p:blipFill rotWithShape="1">
          <a:blip r:embed="rId4"/>
          <a:srcRect t="4122" r="1" b="96"/>
          <a:stretch/>
        </p:blipFill>
        <p:spPr>
          <a:xfrm>
            <a:off x="8156454" y="-7"/>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p:spPr>
      </p:pic>
      <p:sp>
        <p:nvSpPr>
          <p:cNvPr id="2" name="Date Placeholder 1">
            <a:extLst>
              <a:ext uri="{FF2B5EF4-FFF2-40B4-BE49-F238E27FC236}">
                <a16:creationId xmlns:a16="http://schemas.microsoft.com/office/drawing/2014/main" id="{DA884D8B-635B-7402-1437-04A104C24B54}"/>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sz="1200" dirty="0">
                <a:solidFill>
                  <a:schemeClr val="tx1">
                    <a:tint val="75000"/>
                  </a:schemeClr>
                </a:solidFill>
              </a:rPr>
              <a:t>2023</a:t>
            </a:r>
          </a:p>
        </p:txBody>
      </p:sp>
      <p:pic>
        <p:nvPicPr>
          <p:cNvPr id="7" name="Picture 6" descr="A diagram of a person&amp;#39;s hand&#10;&#10;Description automatically generated">
            <a:extLst>
              <a:ext uri="{FF2B5EF4-FFF2-40B4-BE49-F238E27FC236}">
                <a16:creationId xmlns:a16="http://schemas.microsoft.com/office/drawing/2014/main" id="{C416124F-AF5E-3BCB-59A1-5C629BCB3B0D}"/>
              </a:ext>
            </a:extLst>
          </p:cNvPr>
          <p:cNvPicPr>
            <a:picLocks noChangeAspect="1"/>
          </p:cNvPicPr>
          <p:nvPr/>
        </p:nvPicPr>
        <p:blipFill rotWithShape="1">
          <a:blip r:embed="rId5"/>
          <a:srcRect t="24697" r="-1" b="-1"/>
          <a:stretch/>
        </p:blipFill>
        <p:spPr>
          <a:xfrm>
            <a:off x="8144356" y="4274945"/>
            <a:ext cx="4035547" cy="2583064"/>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p:spPr>
      </p:pic>
      <p:sp>
        <p:nvSpPr>
          <p:cNvPr id="3" name="Footer Placeholder 2">
            <a:extLst>
              <a:ext uri="{FF2B5EF4-FFF2-40B4-BE49-F238E27FC236}">
                <a16:creationId xmlns:a16="http://schemas.microsoft.com/office/drawing/2014/main" id="{FAD9BE9C-B5EA-5DA0-9156-6E05D388299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TRINAT</a:t>
            </a: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8FB4751-880F-D840-AAA9-3A15815CC996}" type="slidenum">
              <a:rPr lang="en-US" sz="1200">
                <a:solidFill>
                  <a:srgbClr val="FFFFFF"/>
                </a:solidFill>
              </a:rPr>
              <a:pPr>
                <a:spcAft>
                  <a:spcPts val="600"/>
                </a:spcAft>
              </a:pPr>
              <a:t>2</a:t>
            </a:fld>
            <a:endParaRPr lang="en-US" sz="1200">
              <a:solidFill>
                <a:srgbClr val="FFFFFF"/>
              </a:solidFill>
            </a:endParaRPr>
          </a:p>
        </p:txBody>
      </p:sp>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C9B9BABA-708B-0787-81F7-9AEDA08B68D8}"/>
                  </a:ext>
                </a:extLst>
              </p14:cNvPr>
              <p14:cNvContentPartPr/>
              <p14:nvPr/>
            </p14:nvContentPartPr>
            <p14:xfrm>
              <a:off x="9262056" y="5634507"/>
              <a:ext cx="10732" cy="10732"/>
            </p14:xfrm>
          </p:contentPart>
        </mc:Choice>
        <mc:Fallback xmlns="">
          <p:pic>
            <p:nvPicPr>
              <p:cNvPr id="8" name="Ink 7">
                <a:extLst>
                  <a:ext uri="{FF2B5EF4-FFF2-40B4-BE49-F238E27FC236}">
                    <a16:creationId xmlns:a16="http://schemas.microsoft.com/office/drawing/2014/main" id="{C9B9BABA-708B-0787-81F7-9AEDA08B68D8}"/>
                  </a:ext>
                </a:extLst>
              </p:cNvPr>
              <p:cNvPicPr/>
              <p:nvPr/>
            </p:nvPicPr>
            <p:blipFill>
              <a:blip r:embed="rId7"/>
              <a:stretch>
                <a:fillRect/>
              </a:stretch>
            </p:blipFill>
            <p:spPr>
              <a:xfrm>
                <a:off x="8736188" y="5108639"/>
                <a:ext cx="1073200" cy="1073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00519E95-435D-05F4-1C33-D1CE6124EA3F}"/>
                  </a:ext>
                </a:extLst>
              </p14:cNvPr>
              <p14:cNvContentPartPr/>
              <p14:nvPr/>
            </p14:nvContentPartPr>
            <p14:xfrm>
              <a:off x="9745014" y="4722253"/>
              <a:ext cx="10732" cy="10732"/>
            </p14:xfrm>
          </p:contentPart>
        </mc:Choice>
        <mc:Fallback xmlns="">
          <p:pic>
            <p:nvPicPr>
              <p:cNvPr id="9" name="Ink 8">
                <a:extLst>
                  <a:ext uri="{FF2B5EF4-FFF2-40B4-BE49-F238E27FC236}">
                    <a16:creationId xmlns:a16="http://schemas.microsoft.com/office/drawing/2014/main" id="{00519E95-435D-05F4-1C33-D1CE6124EA3F}"/>
                  </a:ext>
                </a:extLst>
              </p:cNvPr>
              <p:cNvPicPr/>
              <p:nvPr/>
            </p:nvPicPr>
            <p:blipFill>
              <a:blip r:embed="rId7"/>
              <a:stretch>
                <a:fillRect/>
              </a:stretch>
            </p:blipFill>
            <p:spPr>
              <a:xfrm>
                <a:off x="9208414" y="4196385"/>
                <a:ext cx="1073200" cy="1073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B6F4F3A4-F02F-3F67-3CFC-C62D44A10179}"/>
                  </a:ext>
                </a:extLst>
              </p14:cNvPr>
              <p14:cNvContentPartPr/>
              <p14:nvPr/>
            </p14:nvContentPartPr>
            <p14:xfrm>
              <a:off x="9745014" y="4722253"/>
              <a:ext cx="10732" cy="10732"/>
            </p14:xfrm>
          </p:contentPart>
        </mc:Choice>
        <mc:Fallback xmlns="">
          <p:pic>
            <p:nvPicPr>
              <p:cNvPr id="10" name="Ink 9">
                <a:extLst>
                  <a:ext uri="{FF2B5EF4-FFF2-40B4-BE49-F238E27FC236}">
                    <a16:creationId xmlns:a16="http://schemas.microsoft.com/office/drawing/2014/main" id="{B6F4F3A4-F02F-3F67-3CFC-C62D44A10179}"/>
                  </a:ext>
                </a:extLst>
              </p:cNvPr>
              <p:cNvPicPr/>
              <p:nvPr/>
            </p:nvPicPr>
            <p:blipFill>
              <a:blip r:embed="rId7"/>
              <a:stretch>
                <a:fillRect/>
              </a:stretch>
            </p:blipFill>
            <p:spPr>
              <a:xfrm>
                <a:off x="9208414" y="4196385"/>
                <a:ext cx="1073200" cy="1073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55C53B4E-4A6A-496B-78F3-917FDA5F82EA}"/>
                  </a:ext>
                </a:extLst>
              </p14:cNvPr>
              <p14:cNvContentPartPr/>
              <p14:nvPr/>
            </p14:nvContentPartPr>
            <p14:xfrm>
              <a:off x="9863070" y="5698901"/>
              <a:ext cx="10732" cy="10732"/>
            </p14:xfrm>
          </p:contentPart>
        </mc:Choice>
        <mc:Fallback xmlns="">
          <p:pic>
            <p:nvPicPr>
              <p:cNvPr id="11" name="Ink 10">
                <a:extLst>
                  <a:ext uri="{FF2B5EF4-FFF2-40B4-BE49-F238E27FC236}">
                    <a16:creationId xmlns:a16="http://schemas.microsoft.com/office/drawing/2014/main" id="{55C53B4E-4A6A-496B-78F3-917FDA5F82EA}"/>
                  </a:ext>
                </a:extLst>
              </p:cNvPr>
              <p:cNvPicPr/>
              <p:nvPr/>
            </p:nvPicPr>
            <p:blipFill>
              <a:blip r:embed="rId7"/>
              <a:stretch>
                <a:fillRect/>
              </a:stretch>
            </p:blipFill>
            <p:spPr>
              <a:xfrm>
                <a:off x="9326470" y="5173033"/>
                <a:ext cx="1073200" cy="1073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6ABFBFF3-D877-410C-85AC-D5C84A93A18D}"/>
                  </a:ext>
                </a:extLst>
              </p14:cNvPr>
              <p14:cNvContentPartPr/>
              <p14:nvPr/>
            </p14:nvContentPartPr>
            <p14:xfrm>
              <a:off x="7051183" y="1599126"/>
              <a:ext cx="10732" cy="10732"/>
            </p14:xfrm>
          </p:contentPart>
        </mc:Choice>
        <mc:Fallback xmlns="">
          <p:pic>
            <p:nvPicPr>
              <p:cNvPr id="12" name="Ink 11">
                <a:extLst>
                  <a:ext uri="{FF2B5EF4-FFF2-40B4-BE49-F238E27FC236}">
                    <a16:creationId xmlns:a16="http://schemas.microsoft.com/office/drawing/2014/main" id="{6ABFBFF3-D877-410C-85AC-D5C84A93A18D}"/>
                  </a:ext>
                </a:extLst>
              </p:cNvPr>
              <p:cNvPicPr/>
              <p:nvPr/>
            </p:nvPicPr>
            <p:blipFill>
              <a:blip r:embed="rId7"/>
              <a:stretch>
                <a:fillRect/>
              </a:stretch>
            </p:blipFill>
            <p:spPr>
              <a:xfrm>
                <a:off x="6514583" y="1073258"/>
                <a:ext cx="1073200" cy="1073200"/>
              </a:xfrm>
              <a:prstGeom prst="rect">
                <a:avLst/>
              </a:prstGeom>
            </p:spPr>
          </p:pic>
        </mc:Fallback>
      </mc:AlternateContent>
      <p:sp>
        <p:nvSpPr>
          <p:cNvPr id="6" name="Triangle 5">
            <a:extLst>
              <a:ext uri="{FF2B5EF4-FFF2-40B4-BE49-F238E27FC236}">
                <a16:creationId xmlns:a16="http://schemas.microsoft.com/office/drawing/2014/main" id="{531153EE-6678-8A47-B8F0-429E4094FF1C}"/>
              </a:ext>
            </a:extLst>
          </p:cNvPr>
          <p:cNvSpPr/>
          <p:nvPr/>
        </p:nvSpPr>
        <p:spPr>
          <a:xfrm>
            <a:off x="8940800" y="4226586"/>
            <a:ext cx="219656" cy="101600"/>
          </a:xfrm>
          <a:prstGeom prst="triangle">
            <a:avLst/>
          </a:prstGeom>
          <a:solidFill>
            <a:schemeClr val="accent6">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iangle 16">
            <a:extLst>
              <a:ext uri="{FF2B5EF4-FFF2-40B4-BE49-F238E27FC236}">
                <a16:creationId xmlns:a16="http://schemas.microsoft.com/office/drawing/2014/main" id="{97569ACD-0C69-9B4E-9C43-0A974B7EB893}"/>
              </a:ext>
            </a:extLst>
          </p:cNvPr>
          <p:cNvSpPr/>
          <p:nvPr/>
        </p:nvSpPr>
        <p:spPr>
          <a:xfrm>
            <a:off x="10300707" y="4226586"/>
            <a:ext cx="219656" cy="101600"/>
          </a:xfrm>
          <a:prstGeom prst="triangle">
            <a:avLst/>
          </a:prstGeom>
          <a:solidFill>
            <a:schemeClr val="accent6">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5077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B6ECEE03-918F-43ED-A7B3-F1BDE3FCE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a:xfrm>
            <a:off x="838200" y="443183"/>
            <a:ext cx="10515600" cy="1270232"/>
          </a:xfrm>
        </p:spPr>
        <p:txBody>
          <a:bodyPr vert="horz" lIns="91440" tIns="45720" rIns="91440" bIns="45720" rtlCol="0" anchor="b">
            <a:normAutofit fontScale="90000"/>
          </a:bodyPr>
          <a:lstStyle/>
          <a:p>
            <a:pPr algn="ctr"/>
            <a:r>
              <a:rPr lang="en-US" sz="5100" b="1" kern="1200" dirty="0">
                <a:latin typeface="+mj-lt"/>
                <a:ea typeface="+mj-ea"/>
                <a:cs typeface="+mj-cs"/>
              </a:rPr>
              <a:t>Trapping the atoms using a MOT</a:t>
            </a:r>
            <a:r>
              <a:rPr lang="en-US" sz="5100" b="1" dirty="0"/>
              <a:t>, a damped harmonic oscillator</a:t>
            </a:r>
            <a:endParaRPr lang="en-US" sz="5100" b="1" kern="1200" dirty="0">
              <a:latin typeface="+mj-lt"/>
              <a:ea typeface="+mj-ea"/>
              <a:cs typeface="+mj-cs"/>
            </a:endParaRPr>
          </a:p>
        </p:txBody>
      </p:sp>
      <p:sp>
        <p:nvSpPr>
          <p:cNvPr id="33" name="sketch line">
            <a:extLst>
              <a:ext uri="{FF2B5EF4-FFF2-40B4-BE49-F238E27FC236}">
                <a16:creationId xmlns:a16="http://schemas.microsoft.com/office/drawing/2014/main" id="{010B55F0-C448-403A-8231-AD42A7BA2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2682" y="1661139"/>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DA884D8B-635B-7402-1437-04A104C24B54}"/>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sz="1200" dirty="0">
                <a:solidFill>
                  <a:schemeClr val="tx1">
                    <a:tint val="75000"/>
                  </a:schemeClr>
                </a:solidFill>
              </a:rPr>
              <a:t>2023</a:t>
            </a:r>
          </a:p>
        </p:txBody>
      </p:sp>
      <p:sp>
        <p:nvSpPr>
          <p:cNvPr id="3" name="Footer Placeholder 2">
            <a:extLst>
              <a:ext uri="{FF2B5EF4-FFF2-40B4-BE49-F238E27FC236}">
                <a16:creationId xmlns:a16="http://schemas.microsoft.com/office/drawing/2014/main" id="{FAD9BE9C-B5EA-5DA0-9156-6E05D388299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200" kern="1200" dirty="0">
                <a:solidFill>
                  <a:schemeClr val="tx1">
                    <a:tint val="75000"/>
                  </a:schemeClr>
                </a:solidFill>
                <a:latin typeface="+mn-lt"/>
                <a:ea typeface="+mn-ea"/>
                <a:cs typeface="+mn-cs"/>
              </a:rPr>
              <a:t>TRINAT</a:t>
            </a: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8FB4751-880F-D840-AAA9-3A15815CC996}" type="slidenum">
              <a:rPr lang="en-US" sz="1200" smtClean="0">
                <a:solidFill>
                  <a:schemeClr val="tx1">
                    <a:tint val="75000"/>
                  </a:schemeClr>
                </a:solidFill>
              </a:rPr>
              <a:pPr>
                <a:spcAft>
                  <a:spcPts val="600"/>
                </a:spcAft>
              </a:pPr>
              <a:t>3</a:t>
            </a:fld>
            <a:endParaRPr lang="en-US" sz="1200">
              <a:solidFill>
                <a:schemeClr val="tx1">
                  <a:tint val="75000"/>
                </a:schemeClr>
              </a:solidFill>
            </a:endParaRPr>
          </a:p>
        </p:txBody>
      </p:sp>
      <p:pic>
        <p:nvPicPr>
          <p:cNvPr id="5" name="Content Placeholder 4" descr="A diagram of a graph&#10;&#10;Description automatically generated">
            <a:extLst>
              <a:ext uri="{FF2B5EF4-FFF2-40B4-BE49-F238E27FC236}">
                <a16:creationId xmlns:a16="http://schemas.microsoft.com/office/drawing/2014/main" id="{DD467A35-82FD-34B7-6F25-C28484F73986}"/>
              </a:ext>
            </a:extLst>
          </p:cNvPr>
          <p:cNvPicPr>
            <a:picLocks noGrp="1" noChangeAspect="1"/>
          </p:cNvPicPr>
          <p:nvPr>
            <p:ph sz="half" idx="2"/>
          </p:nvPr>
        </p:nvPicPr>
        <p:blipFill>
          <a:blip r:embed="rId3"/>
          <a:stretch>
            <a:fillRect/>
          </a:stretch>
        </p:blipFill>
        <p:spPr>
          <a:xfrm>
            <a:off x="224466" y="2334240"/>
            <a:ext cx="3950538" cy="3621656"/>
          </a:xfrm>
        </p:spPr>
      </p:pic>
      <p:pic>
        <p:nvPicPr>
          <p:cNvPr id="8" name="Picture 7" descr="A diagram of a mathematical equation&#10;&#10;Description automatically generated">
            <a:extLst>
              <a:ext uri="{FF2B5EF4-FFF2-40B4-BE49-F238E27FC236}">
                <a16:creationId xmlns:a16="http://schemas.microsoft.com/office/drawing/2014/main" id="{3FDA6DB1-5973-62BB-F348-60ED8DF337D0}"/>
              </a:ext>
            </a:extLst>
          </p:cNvPr>
          <p:cNvPicPr>
            <a:picLocks noChangeAspect="1"/>
          </p:cNvPicPr>
          <p:nvPr/>
        </p:nvPicPr>
        <p:blipFill>
          <a:blip r:embed="rId4"/>
          <a:stretch>
            <a:fillRect/>
          </a:stretch>
        </p:blipFill>
        <p:spPr>
          <a:xfrm>
            <a:off x="7139796" y="2982532"/>
            <a:ext cx="4914180" cy="2546333"/>
          </a:xfrm>
          <a:prstGeom prst="rect">
            <a:avLst/>
          </a:prstGeom>
        </p:spPr>
      </p:pic>
      <p:pic>
        <p:nvPicPr>
          <p:cNvPr id="6" name="Picture 5" descr="A white background with black dots&#10;&#10;Description automatically generated">
            <a:extLst>
              <a:ext uri="{FF2B5EF4-FFF2-40B4-BE49-F238E27FC236}">
                <a16:creationId xmlns:a16="http://schemas.microsoft.com/office/drawing/2014/main" id="{135BDE90-F60E-BB07-42C5-BBE7A625D123}"/>
              </a:ext>
            </a:extLst>
          </p:cNvPr>
          <p:cNvPicPr>
            <a:picLocks noChangeAspect="1"/>
          </p:cNvPicPr>
          <p:nvPr/>
        </p:nvPicPr>
        <p:blipFill>
          <a:blip r:embed="rId5"/>
          <a:stretch>
            <a:fillRect/>
          </a:stretch>
        </p:blipFill>
        <p:spPr>
          <a:xfrm>
            <a:off x="7973684" y="2752391"/>
            <a:ext cx="2743200" cy="375557"/>
          </a:xfrm>
          <a:prstGeom prst="rect">
            <a:avLst/>
          </a:prstGeom>
        </p:spPr>
      </p:pic>
      <p:sp>
        <p:nvSpPr>
          <p:cNvPr id="7" name="TextBox 6">
            <a:extLst>
              <a:ext uri="{FF2B5EF4-FFF2-40B4-BE49-F238E27FC236}">
                <a16:creationId xmlns:a16="http://schemas.microsoft.com/office/drawing/2014/main" id="{26E43938-9F8F-7D7F-850C-FE89070B7F88}"/>
              </a:ext>
            </a:extLst>
          </p:cNvPr>
          <p:cNvSpPr txBox="1"/>
          <p:nvPr/>
        </p:nvSpPr>
        <p:spPr>
          <a:xfrm>
            <a:off x="4300628" y="2940169"/>
            <a:ext cx="2704192"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t>6 lasers tuned just below atomic transition frequency and a quadrupole B-field</a:t>
            </a:r>
          </a:p>
          <a:p>
            <a:pPr marL="285750" indent="-285750">
              <a:buFont typeface="Arial"/>
              <a:buChar char="•"/>
            </a:pPr>
            <a:endParaRPr lang="en-US" dirty="0"/>
          </a:p>
          <a:p>
            <a:pPr marL="285750" indent="-285750">
              <a:buFont typeface="Arial"/>
              <a:buChar char="•"/>
            </a:pPr>
            <a:r>
              <a:rPr lang="en-US" b="1" dirty="0"/>
              <a:t>An imbalance in radiative forces push the atoms to the center of the trap</a:t>
            </a:r>
          </a:p>
          <a:p>
            <a:pPr marL="285750" indent="-285750">
              <a:buFont typeface="Arial"/>
              <a:buChar char="•"/>
            </a:pPr>
            <a:endParaRPr lang="en-US" b="1" dirty="0"/>
          </a:p>
        </p:txBody>
      </p:sp>
      <p:sp>
        <p:nvSpPr>
          <p:cNvPr id="9" name="TextBox 8">
            <a:extLst>
              <a:ext uri="{FF2B5EF4-FFF2-40B4-BE49-F238E27FC236}">
                <a16:creationId xmlns:a16="http://schemas.microsoft.com/office/drawing/2014/main" id="{E81334BB-6FFF-F4B4-FA2B-6F744EEB7A69}"/>
              </a:ext>
            </a:extLst>
          </p:cNvPr>
          <p:cNvSpPr txBox="1"/>
          <p:nvPr/>
        </p:nvSpPr>
        <p:spPr>
          <a:xfrm>
            <a:off x="9342470" y="5715937"/>
            <a:ext cx="233569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John Behr, Student Symposium Talk</a:t>
            </a:r>
            <a:endParaRPr lang="en-US" dirty="0"/>
          </a:p>
        </p:txBody>
      </p:sp>
    </p:spTree>
    <p:extLst>
      <p:ext uri="{BB962C8B-B14F-4D97-AF65-F5344CB8AC3E}">
        <p14:creationId xmlns:p14="http://schemas.microsoft.com/office/powerpoint/2010/main" val="1574199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600" b="1"/>
              <a:t>Trapping the atoms using a MOT</a:t>
            </a:r>
          </a:p>
        </p:txBody>
      </p:sp>
      <p:pic>
        <p:nvPicPr>
          <p:cNvPr id="8" name="Content Placeholder 7" descr="A black and white image of a small black and white object&#10;&#10;Description automatically generated">
            <a:extLst>
              <a:ext uri="{FF2B5EF4-FFF2-40B4-BE49-F238E27FC236}">
                <a16:creationId xmlns:a16="http://schemas.microsoft.com/office/drawing/2014/main" id="{345B1F2F-C2BE-F057-ACA1-C340BE4BA21A}"/>
              </a:ext>
            </a:extLst>
          </p:cNvPr>
          <p:cNvPicPr>
            <a:picLocks noGrp="1" noChangeAspect="1"/>
          </p:cNvPicPr>
          <p:nvPr>
            <p:ph sz="half" idx="2"/>
          </p:nvPr>
        </p:nvPicPr>
        <p:blipFill rotWithShape="1">
          <a:blip r:embed="rId3"/>
          <a:srcRect t="4278" b="4278"/>
          <a:stretch/>
        </p:blipFill>
        <p:spPr>
          <a:xfrm>
            <a:off x="1524000" y="2477527"/>
            <a:ext cx="4483510" cy="3085175"/>
          </a:xfrm>
          <a:prstGeom prst="rect">
            <a:avLst/>
          </a:prstGeom>
        </p:spPr>
      </p:pic>
      <p:pic>
        <p:nvPicPr>
          <p:cNvPr id="9" name="Picture 8" descr="A black and white speckled background&#10;&#10;Description automatically generated">
            <a:extLst>
              <a:ext uri="{FF2B5EF4-FFF2-40B4-BE49-F238E27FC236}">
                <a16:creationId xmlns:a16="http://schemas.microsoft.com/office/drawing/2014/main" id="{A51916DB-4909-4A6F-1AB5-0F3FDC6A00B1}"/>
              </a:ext>
            </a:extLst>
          </p:cNvPr>
          <p:cNvPicPr>
            <a:picLocks noChangeAspect="1"/>
          </p:cNvPicPr>
          <p:nvPr/>
        </p:nvPicPr>
        <p:blipFill rotWithShape="1">
          <a:blip r:embed="rId4"/>
          <a:srcRect t="8963" r="-3" b="-3"/>
          <a:stretch/>
        </p:blipFill>
        <p:spPr>
          <a:xfrm>
            <a:off x="6204156" y="2499695"/>
            <a:ext cx="4483510" cy="3040840"/>
          </a:xfrm>
          <a:prstGeom prst="rect">
            <a:avLst/>
          </a:prstGeom>
        </p:spPr>
      </p:pic>
      <p:sp>
        <p:nvSpPr>
          <p:cNvPr id="2" name="Date Placeholder 1">
            <a:extLst>
              <a:ext uri="{FF2B5EF4-FFF2-40B4-BE49-F238E27FC236}">
                <a16:creationId xmlns:a16="http://schemas.microsoft.com/office/drawing/2014/main" id="{DA884D8B-635B-7402-1437-04A104C24B54}"/>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sz="1000" dirty="0">
                <a:solidFill>
                  <a:schemeClr val="tx1">
                    <a:tint val="75000"/>
                  </a:schemeClr>
                </a:solidFill>
              </a:rPr>
              <a:t>2023</a:t>
            </a:r>
          </a:p>
        </p:txBody>
      </p:sp>
      <p:sp>
        <p:nvSpPr>
          <p:cNvPr id="49" name="Freeform: Shape 48">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FAD9BE9C-B5EA-5DA0-9156-6E05D388299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000" kern="1200">
                <a:solidFill>
                  <a:schemeClr val="tx1">
                    <a:tint val="75000"/>
                  </a:schemeClr>
                </a:solidFill>
                <a:latin typeface="+mn-lt"/>
                <a:ea typeface="+mn-ea"/>
                <a:cs typeface="+mn-cs"/>
              </a:rPr>
              <a:t>TRINAT</a:t>
            </a: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8FB4751-880F-D840-AAA9-3A15815CC996}" type="slidenum">
              <a:rPr lang="en-US" sz="1000">
                <a:solidFill>
                  <a:schemeClr val="tx1">
                    <a:tint val="75000"/>
                  </a:schemeClr>
                </a:solidFill>
              </a:rPr>
              <a:pPr>
                <a:spcAft>
                  <a:spcPts val="600"/>
                </a:spcAft>
              </a:pPr>
              <a:t>4</a:t>
            </a:fld>
            <a:endParaRPr lang="en-US" sz="1000">
              <a:solidFill>
                <a:schemeClr val="tx1">
                  <a:tint val="75000"/>
                </a:schemeClr>
              </a:solidFill>
            </a:endParaRPr>
          </a:p>
        </p:txBody>
      </p:sp>
      <p:sp>
        <p:nvSpPr>
          <p:cNvPr id="5" name="TextBox 4">
            <a:extLst>
              <a:ext uri="{FF2B5EF4-FFF2-40B4-BE49-F238E27FC236}">
                <a16:creationId xmlns:a16="http://schemas.microsoft.com/office/drawing/2014/main" id="{96113EA8-8FB4-740E-64E0-2AD20E06775B}"/>
              </a:ext>
            </a:extLst>
          </p:cNvPr>
          <p:cNvSpPr txBox="1"/>
          <p:nvPr/>
        </p:nvSpPr>
        <p:spPr>
          <a:xfrm>
            <a:off x="3043892" y="5725885"/>
            <a:ext cx="24601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DC (MOT always on)</a:t>
            </a:r>
          </a:p>
        </p:txBody>
      </p:sp>
      <p:sp>
        <p:nvSpPr>
          <p:cNvPr id="7" name="TextBox 6">
            <a:extLst>
              <a:ext uri="{FF2B5EF4-FFF2-40B4-BE49-F238E27FC236}">
                <a16:creationId xmlns:a16="http://schemas.microsoft.com/office/drawing/2014/main" id="{73A3386D-93B1-BDB2-A00C-9BB14999735D}"/>
              </a:ext>
            </a:extLst>
          </p:cNvPr>
          <p:cNvSpPr txBox="1"/>
          <p:nvPr/>
        </p:nvSpPr>
        <p:spPr>
          <a:xfrm>
            <a:off x="7170194" y="5725884"/>
            <a:ext cx="29633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AC (MOT on half the time)</a:t>
            </a:r>
          </a:p>
        </p:txBody>
      </p:sp>
      <p:sp>
        <p:nvSpPr>
          <p:cNvPr id="6" name="TextBox 5">
            <a:extLst>
              <a:ext uri="{FF2B5EF4-FFF2-40B4-BE49-F238E27FC236}">
                <a16:creationId xmlns:a16="http://schemas.microsoft.com/office/drawing/2014/main" id="{F4023573-4BFD-E797-863A-85EBD0178E73}"/>
              </a:ext>
            </a:extLst>
          </p:cNvPr>
          <p:cNvSpPr txBox="1"/>
          <p:nvPr/>
        </p:nvSpPr>
        <p:spPr>
          <a:xfrm>
            <a:off x="4182873" y="2016892"/>
            <a:ext cx="79181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Trapped 47K, roughly 1000 atoms</a:t>
            </a:r>
          </a:p>
        </p:txBody>
      </p:sp>
    </p:spTree>
    <p:extLst>
      <p:ext uri="{BB962C8B-B14F-4D97-AF65-F5344CB8AC3E}">
        <p14:creationId xmlns:p14="http://schemas.microsoft.com/office/powerpoint/2010/main" val="154700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3000" b="1" kern="1200">
                <a:solidFill>
                  <a:schemeClr val="tx1"/>
                </a:solidFill>
                <a:latin typeface="+mj-lt"/>
                <a:ea typeface="+mj-ea"/>
                <a:cs typeface="+mj-cs"/>
              </a:rPr>
              <a:t>Spin-Polarized through Optical Pumping</a:t>
            </a:r>
          </a:p>
        </p:txBody>
      </p:sp>
      <p:sp>
        <p:nvSpPr>
          <p:cNvPr id="34"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64C89AC3-3D7A-65BB-C3F4-2B1CB19E78D1}"/>
              </a:ext>
            </a:extLst>
          </p:cNvPr>
          <p:cNvSpPr>
            <a:spLocks noGrp="1"/>
          </p:cNvSpPr>
          <p:nvPr>
            <p:ph sz="half" idx="2"/>
          </p:nvPr>
        </p:nvSpPr>
        <p:spPr>
          <a:xfrm>
            <a:off x="630936" y="2660904"/>
            <a:ext cx="4818888" cy="3547872"/>
          </a:xfrm>
        </p:spPr>
        <p:txBody>
          <a:bodyPr vert="horz" lIns="91440" tIns="45720" rIns="91440" bIns="45720" rtlCol="0" anchor="t">
            <a:normAutofit/>
          </a:bodyPr>
          <a:lstStyle/>
          <a:p>
            <a:r>
              <a:rPr lang="en-US" sz="2000" dirty="0"/>
              <a:t>The atoms in the MOT are polarized by using optical pumping to move the atoms into the fully-stretched state.</a:t>
            </a:r>
            <a:endParaRPr lang="en-US" sz="2000" b="1" dirty="0"/>
          </a:p>
          <a:p>
            <a:r>
              <a:rPr lang="en-US" sz="2000" dirty="0"/>
              <a:t>770nm circularly polarized laser excites atoms one hyperfine splitting to the right</a:t>
            </a:r>
          </a:p>
          <a:p>
            <a:r>
              <a:rPr lang="en-US" sz="2000" dirty="0"/>
              <a:t> Atoms then decay down to F=1 or F=2 state</a:t>
            </a:r>
          </a:p>
          <a:p>
            <a:r>
              <a:rPr lang="en-US" sz="2000" dirty="0"/>
              <a:t>  Process continues until atoms are collected in  |F = 2, mF = +2&gt; (fully-stretched state)</a:t>
            </a:r>
          </a:p>
          <a:p>
            <a:endParaRPr lang="en-US" sz="2000" dirty="0"/>
          </a:p>
          <a:p>
            <a:endParaRPr lang="en-US" sz="2000" dirty="0"/>
          </a:p>
        </p:txBody>
      </p:sp>
      <p:pic>
        <p:nvPicPr>
          <p:cNvPr id="6" name="Picture 5" descr="A diagram of numbers and arrows&#10;&#10;Description automatically generated">
            <a:extLst>
              <a:ext uri="{FF2B5EF4-FFF2-40B4-BE49-F238E27FC236}">
                <a16:creationId xmlns:a16="http://schemas.microsoft.com/office/drawing/2014/main" id="{D5EEEB3B-AE73-2962-A842-84341E5B6875}"/>
              </a:ext>
            </a:extLst>
          </p:cNvPr>
          <p:cNvPicPr>
            <a:picLocks noChangeAspect="1"/>
          </p:cNvPicPr>
          <p:nvPr/>
        </p:nvPicPr>
        <p:blipFill>
          <a:blip r:embed="rId3"/>
          <a:stretch>
            <a:fillRect/>
          </a:stretch>
        </p:blipFill>
        <p:spPr>
          <a:xfrm>
            <a:off x="6099048" y="1265884"/>
            <a:ext cx="5458968" cy="4326231"/>
          </a:xfrm>
          <a:prstGeom prst="rect">
            <a:avLst/>
          </a:prstGeom>
        </p:spPr>
      </p:pic>
      <p:sp>
        <p:nvSpPr>
          <p:cNvPr id="2" name="Date Placeholder 1">
            <a:extLst>
              <a:ext uri="{FF2B5EF4-FFF2-40B4-BE49-F238E27FC236}">
                <a16:creationId xmlns:a16="http://schemas.microsoft.com/office/drawing/2014/main" id="{DA884D8B-635B-7402-1437-04A104C24B54}"/>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sz="1200" dirty="0">
                <a:solidFill>
                  <a:schemeClr val="tx1">
                    <a:tint val="75000"/>
                  </a:schemeClr>
                </a:solidFill>
              </a:rPr>
              <a:t>2023</a:t>
            </a:r>
          </a:p>
        </p:txBody>
      </p:sp>
      <p:sp>
        <p:nvSpPr>
          <p:cNvPr id="3" name="Footer Placeholder 2">
            <a:extLst>
              <a:ext uri="{FF2B5EF4-FFF2-40B4-BE49-F238E27FC236}">
                <a16:creationId xmlns:a16="http://schemas.microsoft.com/office/drawing/2014/main" id="{FAD9BE9C-B5EA-5DA0-9156-6E05D388299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TRINAT</a:t>
            </a: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a:xfrm>
            <a:off x="9264810" y="6302609"/>
            <a:ext cx="2743200" cy="365125"/>
          </a:xfrm>
        </p:spPr>
        <p:txBody>
          <a:bodyPr vert="horz" lIns="91440" tIns="45720" rIns="91440" bIns="45720" rtlCol="0" anchor="ctr">
            <a:normAutofit/>
          </a:bodyPr>
          <a:lstStyle/>
          <a:p>
            <a:pPr>
              <a:spcAft>
                <a:spcPts val="600"/>
              </a:spcAft>
            </a:pPr>
            <a:fld id="{58FB4751-880F-D840-AAA9-3A15815CC996}" type="slidenum">
              <a:rPr lang="en-US" sz="1200" smtClean="0">
                <a:solidFill>
                  <a:schemeClr val="tx1">
                    <a:tint val="75000"/>
                  </a:schemeClr>
                </a:solidFill>
              </a:rPr>
              <a:pPr>
                <a:spcAft>
                  <a:spcPts val="600"/>
                </a:spcAft>
              </a:pPr>
              <a:t>5</a:t>
            </a:fld>
            <a:endParaRPr lang="en-US" sz="1200">
              <a:solidFill>
                <a:schemeClr val="tx1">
                  <a:tint val="75000"/>
                </a:schemeClr>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EFFBF57-EF04-5B43-A127-CAF907B05F1B}"/>
                  </a:ext>
                </a:extLst>
              </p:cNvPr>
              <p:cNvSpPr txBox="1"/>
              <p:nvPr/>
            </p:nvSpPr>
            <p:spPr>
              <a:xfrm>
                <a:off x="10747022" y="1591733"/>
                <a:ext cx="1444978" cy="4029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CA" b="0" i="1" smtClean="0">
                              <a:latin typeface="Cambria Math" panose="02040503050406030204" pitchFamily="18" charset="0"/>
                            </a:rPr>
                            <m:t>𝐹</m:t>
                          </m:r>
                        </m:e>
                      </m:acc>
                      <m:r>
                        <a:rPr lang="en-CA" b="0" i="1" smtClean="0">
                          <a:latin typeface="Cambria Math" panose="02040503050406030204" pitchFamily="18" charset="0"/>
                        </a:rPr>
                        <m:t>= </m:t>
                      </m:r>
                      <m:acc>
                        <m:accPr>
                          <m:chr m:val="⃑"/>
                          <m:ctrlPr>
                            <a:rPr lang="en-CA" b="0" i="1" smtClean="0">
                              <a:latin typeface="Cambria Math" panose="02040503050406030204" pitchFamily="18" charset="0"/>
                            </a:rPr>
                          </m:ctrlPr>
                        </m:accPr>
                        <m:e>
                          <m:r>
                            <a:rPr lang="en-CA" b="0" i="1" smtClean="0">
                              <a:latin typeface="Cambria Math" panose="02040503050406030204" pitchFamily="18" charset="0"/>
                            </a:rPr>
                            <m:t>𝐼</m:t>
                          </m:r>
                        </m:e>
                      </m:acc>
                      <m:r>
                        <a:rPr lang="en-CA" b="0" i="1" smtClean="0">
                          <a:latin typeface="Cambria Math" panose="02040503050406030204" pitchFamily="18" charset="0"/>
                        </a:rPr>
                        <m:t>+</m:t>
                      </m:r>
                      <m:acc>
                        <m:accPr>
                          <m:chr m:val="⃑"/>
                          <m:ctrlPr>
                            <a:rPr lang="en-CA" b="0" i="1" smtClean="0">
                              <a:latin typeface="Cambria Math" panose="02040503050406030204" pitchFamily="18" charset="0"/>
                            </a:rPr>
                          </m:ctrlPr>
                        </m:accPr>
                        <m:e>
                          <m:r>
                            <a:rPr lang="en-CA" b="0" i="1" smtClean="0">
                              <a:latin typeface="Cambria Math" panose="02040503050406030204" pitchFamily="18" charset="0"/>
                            </a:rPr>
                            <m:t>𝐽</m:t>
                          </m:r>
                        </m:e>
                      </m:acc>
                    </m:oMath>
                  </m:oMathPara>
                </a14:m>
                <a:endParaRPr lang="en-US" dirty="0"/>
              </a:p>
            </p:txBody>
          </p:sp>
        </mc:Choice>
        <mc:Fallback xmlns="">
          <p:sp>
            <p:nvSpPr>
              <p:cNvPr id="7" name="TextBox 6">
                <a:extLst>
                  <a:ext uri="{FF2B5EF4-FFF2-40B4-BE49-F238E27FC236}">
                    <a16:creationId xmlns:a16="http://schemas.microsoft.com/office/drawing/2014/main" id="{7EFFBF57-EF04-5B43-A127-CAF907B05F1B}"/>
                  </a:ext>
                </a:extLst>
              </p:cNvPr>
              <p:cNvSpPr txBox="1">
                <a:spLocks noRot="1" noChangeAspect="1" noMove="1" noResize="1" noEditPoints="1" noAdjustHandles="1" noChangeArrowheads="1" noChangeShapeType="1" noTextEdit="1"/>
              </p:cNvSpPr>
              <p:nvPr/>
            </p:nvSpPr>
            <p:spPr>
              <a:xfrm>
                <a:off x="10747022" y="1591733"/>
                <a:ext cx="1444978" cy="402931"/>
              </a:xfrm>
              <a:prstGeom prst="rect">
                <a:avLst/>
              </a:prstGeom>
              <a:blipFill>
                <a:blip r:embed="rId4"/>
                <a:stretch>
                  <a:fillRect t="-6250" b="-15625"/>
                </a:stretch>
              </a:blipFill>
            </p:spPr>
            <p:txBody>
              <a:bodyPr/>
              <a:lstStyle/>
              <a:p>
                <a:r>
                  <a:rPr lang="en-US">
                    <a:noFill/>
                  </a:rPr>
                  <a:t> </a:t>
                </a:r>
              </a:p>
            </p:txBody>
          </p:sp>
        </mc:Fallback>
      </mc:AlternateContent>
    </p:spTree>
    <p:extLst>
      <p:ext uri="{BB962C8B-B14F-4D97-AF65-F5344CB8AC3E}">
        <p14:creationId xmlns:p14="http://schemas.microsoft.com/office/powerpoint/2010/main" val="2501333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5" name="Title 4">
            <a:extLst>
              <a:ext uri="{FF2B5EF4-FFF2-40B4-BE49-F238E27FC236}">
                <a16:creationId xmlns:a16="http://schemas.microsoft.com/office/drawing/2014/main" id="{C00A89B1-BDC5-1D4E-AB13-9709A86EFD1A}"/>
              </a:ext>
            </a:extLst>
          </p:cNvPr>
          <p:cNvSpPr>
            <a:spLocks noGrp="1"/>
          </p:cNvSpPr>
          <p:nvPr>
            <p:ph type="title"/>
          </p:nvPr>
        </p:nvSpPr>
        <p:spPr>
          <a:xfrm>
            <a:off x="838200" y="365125"/>
            <a:ext cx="10515600" cy="930275"/>
          </a:xfrm>
        </p:spPr>
        <p:txBody>
          <a:bodyPr vert="horz" lIns="91440" tIns="45720" rIns="91440" bIns="45720" rtlCol="0" anchor="ctr">
            <a:normAutofit/>
          </a:bodyPr>
          <a:lstStyle/>
          <a:p>
            <a:r>
              <a:rPr lang="en-US" sz="3400" kern="1200">
                <a:solidFill>
                  <a:schemeClr val="tx1"/>
                </a:solidFill>
                <a:latin typeface="+mj-lt"/>
                <a:ea typeface="+mj-ea"/>
                <a:cs typeface="+mj-cs"/>
              </a:rPr>
              <a:t>Locking the laser diode to the correct frequency</a:t>
            </a:r>
          </a:p>
        </p:txBody>
      </p:sp>
      <p:sp>
        <p:nvSpPr>
          <p:cNvPr id="2" name="Date Placeholder 1">
            <a:extLst>
              <a:ext uri="{FF2B5EF4-FFF2-40B4-BE49-F238E27FC236}">
                <a16:creationId xmlns:a16="http://schemas.microsoft.com/office/drawing/2014/main" id="{8523EDFF-B93F-524D-8E44-1CE81EE72C57}"/>
              </a:ext>
            </a:extLst>
          </p:cNvPr>
          <p:cNvSpPr>
            <a:spLocks noGrp="1"/>
          </p:cNvSpPr>
          <p:nvPr>
            <p:ph type="dt" sz="half" idx="10"/>
          </p:nvPr>
        </p:nvSpPr>
        <p:spPr>
          <a:xfrm>
            <a:off x="1686155" y="5934446"/>
            <a:ext cx="755217" cy="237754"/>
          </a:xfrm>
        </p:spPr>
        <p:txBody>
          <a:bodyPr/>
          <a:lstStyle/>
          <a:p>
            <a:pPr defTabSz="694944">
              <a:spcAft>
                <a:spcPts val="600"/>
              </a:spcAft>
            </a:pPr>
            <a:r>
              <a:rPr lang="en-US" sz="1064" kern="1200">
                <a:solidFill>
                  <a:schemeClr val="tx1"/>
                </a:solidFill>
                <a:latin typeface="+mn-lt"/>
                <a:ea typeface="+mn-ea"/>
                <a:cs typeface="+mn-cs"/>
              </a:rPr>
              <a:t>2022</a:t>
            </a:r>
            <a:endParaRPr lang="en-US"/>
          </a:p>
        </p:txBody>
      </p:sp>
      <p:sp>
        <p:nvSpPr>
          <p:cNvPr id="3" name="Footer Placeholder 2">
            <a:extLst>
              <a:ext uri="{FF2B5EF4-FFF2-40B4-BE49-F238E27FC236}">
                <a16:creationId xmlns:a16="http://schemas.microsoft.com/office/drawing/2014/main" id="{F6F5BA75-95F9-4940-BF0E-1BB3F6C53EBF}"/>
              </a:ext>
            </a:extLst>
          </p:cNvPr>
          <p:cNvSpPr>
            <a:spLocks noGrp="1"/>
          </p:cNvSpPr>
          <p:nvPr>
            <p:ph type="ftr" sz="quarter" idx="11"/>
          </p:nvPr>
        </p:nvSpPr>
        <p:spPr>
          <a:xfrm>
            <a:off x="4755973" y="5934446"/>
            <a:ext cx="2629275" cy="237754"/>
          </a:xfrm>
        </p:spPr>
        <p:txBody>
          <a:bodyPr/>
          <a:lstStyle/>
          <a:p>
            <a:pPr defTabSz="694944">
              <a:spcAft>
                <a:spcPts val="600"/>
              </a:spcAft>
            </a:pPr>
            <a:r>
              <a:rPr lang="en-US" sz="1064" kern="1200">
                <a:solidFill>
                  <a:schemeClr val="tx1"/>
                </a:solidFill>
                <a:latin typeface="+mn-lt"/>
                <a:ea typeface="+mn-ea"/>
                <a:cs typeface="+mn-cs"/>
              </a:rPr>
              <a:t>TRINAT</a:t>
            </a:r>
            <a:endParaRPr lang="en-US"/>
          </a:p>
        </p:txBody>
      </p:sp>
      <p:sp>
        <p:nvSpPr>
          <p:cNvPr id="4" name="Slide Number Placeholder 3">
            <a:extLst>
              <a:ext uri="{FF2B5EF4-FFF2-40B4-BE49-F238E27FC236}">
                <a16:creationId xmlns:a16="http://schemas.microsoft.com/office/drawing/2014/main" id="{279DD75D-4244-BB4E-B2E5-45F3CD524D56}"/>
              </a:ext>
            </a:extLst>
          </p:cNvPr>
          <p:cNvSpPr>
            <a:spLocks noGrp="1"/>
          </p:cNvSpPr>
          <p:nvPr>
            <p:ph type="sldNum" sz="quarter" idx="12"/>
          </p:nvPr>
        </p:nvSpPr>
        <p:spPr>
          <a:xfrm>
            <a:off x="9839705" y="5934446"/>
            <a:ext cx="755217" cy="237754"/>
          </a:xfrm>
        </p:spPr>
        <p:txBody>
          <a:bodyPr/>
          <a:lstStyle/>
          <a:p>
            <a:pPr defTabSz="694944">
              <a:spcAft>
                <a:spcPts val="600"/>
              </a:spcAft>
            </a:pPr>
            <a:fld id="{58FB4751-880F-D840-AAA9-3A15815CC996}" type="slidenum">
              <a:rPr lang="en-US" sz="1064" kern="1200">
                <a:solidFill>
                  <a:schemeClr val="tx1"/>
                </a:solidFill>
                <a:latin typeface="+mn-lt"/>
                <a:ea typeface="+mn-ea"/>
                <a:cs typeface="+mn-cs"/>
              </a:rPr>
              <a:pPr defTabSz="694944">
                <a:spcAft>
                  <a:spcPts val="600"/>
                </a:spcAft>
              </a:pPr>
              <a:t>6</a:t>
            </a:fld>
            <a:endParaRPr lang="en-US"/>
          </a:p>
        </p:txBody>
      </p:sp>
      <p:pic>
        <p:nvPicPr>
          <p:cNvPr id="12" name="Picture 11">
            <a:extLst>
              <a:ext uri="{FF2B5EF4-FFF2-40B4-BE49-F238E27FC236}">
                <a16:creationId xmlns:a16="http://schemas.microsoft.com/office/drawing/2014/main" id="{F169F24A-0695-9044-9056-464225B3D312}"/>
              </a:ext>
            </a:extLst>
          </p:cNvPr>
          <p:cNvPicPr>
            <a:picLocks noChangeAspect="1"/>
          </p:cNvPicPr>
          <p:nvPr/>
        </p:nvPicPr>
        <p:blipFill>
          <a:blip r:embed="rId3"/>
          <a:stretch>
            <a:fillRect/>
          </a:stretch>
        </p:blipFill>
        <p:spPr>
          <a:xfrm>
            <a:off x="452712" y="1872757"/>
            <a:ext cx="4373840" cy="1658544"/>
          </a:xfrm>
          <a:prstGeom prst="rect">
            <a:avLst/>
          </a:prstGeom>
        </p:spPr>
      </p:pic>
      <p:pic>
        <p:nvPicPr>
          <p:cNvPr id="16" name="Picture 15">
            <a:extLst>
              <a:ext uri="{FF2B5EF4-FFF2-40B4-BE49-F238E27FC236}">
                <a16:creationId xmlns:a16="http://schemas.microsoft.com/office/drawing/2014/main" id="{D8EC45C6-AFF2-B041-AD06-F9E385A38541}"/>
              </a:ext>
            </a:extLst>
          </p:cNvPr>
          <p:cNvPicPr>
            <a:picLocks noChangeAspect="1"/>
          </p:cNvPicPr>
          <p:nvPr/>
        </p:nvPicPr>
        <p:blipFill>
          <a:blip r:embed="rId4"/>
          <a:stretch>
            <a:fillRect/>
          </a:stretch>
        </p:blipFill>
        <p:spPr>
          <a:xfrm>
            <a:off x="4844403" y="3850954"/>
            <a:ext cx="2726916" cy="2565562"/>
          </a:xfrm>
          <a:prstGeom prst="rect">
            <a:avLst/>
          </a:prstGeom>
        </p:spPr>
      </p:pic>
      <p:pic>
        <p:nvPicPr>
          <p:cNvPr id="20" name="Picture 19">
            <a:extLst>
              <a:ext uri="{FF2B5EF4-FFF2-40B4-BE49-F238E27FC236}">
                <a16:creationId xmlns:a16="http://schemas.microsoft.com/office/drawing/2014/main" id="{B28A5F80-5F39-9D4E-B219-2189080542B9}"/>
              </a:ext>
            </a:extLst>
          </p:cNvPr>
          <p:cNvPicPr>
            <a:picLocks noChangeAspect="1"/>
          </p:cNvPicPr>
          <p:nvPr/>
        </p:nvPicPr>
        <p:blipFill>
          <a:blip r:embed="rId5"/>
          <a:stretch>
            <a:fillRect/>
          </a:stretch>
        </p:blipFill>
        <p:spPr>
          <a:xfrm>
            <a:off x="1504376" y="3729975"/>
            <a:ext cx="2962435" cy="2752467"/>
          </a:xfrm>
          <a:prstGeom prst="rect">
            <a:avLst/>
          </a:prstGeom>
        </p:spPr>
      </p:pic>
      <p:sp>
        <p:nvSpPr>
          <p:cNvPr id="24" name="TextBox 23">
            <a:extLst>
              <a:ext uri="{FF2B5EF4-FFF2-40B4-BE49-F238E27FC236}">
                <a16:creationId xmlns:a16="http://schemas.microsoft.com/office/drawing/2014/main" id="{C62F168B-418D-E749-995C-0224C61D3D60}"/>
              </a:ext>
            </a:extLst>
          </p:cNvPr>
          <p:cNvSpPr txBox="1"/>
          <p:nvPr/>
        </p:nvSpPr>
        <p:spPr>
          <a:xfrm>
            <a:off x="2917754" y="2145355"/>
            <a:ext cx="699275" cy="232692"/>
          </a:xfrm>
          <a:prstGeom prst="rect">
            <a:avLst/>
          </a:prstGeom>
          <a:noFill/>
        </p:spPr>
        <p:txBody>
          <a:bodyPr wrap="square" rtlCol="0">
            <a:spAutoFit/>
          </a:bodyPr>
          <a:lstStyle/>
          <a:p>
            <a:pPr defTabSz="694944">
              <a:spcAft>
                <a:spcPts val="600"/>
              </a:spcAft>
            </a:pPr>
            <a:r>
              <a:rPr lang="en-US" sz="912" kern="1200">
                <a:solidFill>
                  <a:schemeClr val="tx1"/>
                </a:solidFill>
                <a:latin typeface="+mn-lt"/>
                <a:ea typeface="+mn-ea"/>
                <a:cs typeface="+mn-cs"/>
              </a:rPr>
              <a:t>Vapor Cell</a:t>
            </a:r>
            <a:endParaRPr lang="en-US" sz="1200"/>
          </a:p>
        </p:txBody>
      </p:sp>
      <p:sp>
        <p:nvSpPr>
          <p:cNvPr id="25" name="TextBox 24">
            <a:extLst>
              <a:ext uri="{FF2B5EF4-FFF2-40B4-BE49-F238E27FC236}">
                <a16:creationId xmlns:a16="http://schemas.microsoft.com/office/drawing/2014/main" id="{79046710-E2B5-984F-851D-48D41DF3D475}"/>
              </a:ext>
            </a:extLst>
          </p:cNvPr>
          <p:cNvSpPr txBox="1"/>
          <p:nvPr/>
        </p:nvSpPr>
        <p:spPr>
          <a:xfrm>
            <a:off x="1153055" y="2039197"/>
            <a:ext cx="699275" cy="373051"/>
          </a:xfrm>
          <a:prstGeom prst="rect">
            <a:avLst/>
          </a:prstGeom>
          <a:noFill/>
        </p:spPr>
        <p:txBody>
          <a:bodyPr wrap="square" rtlCol="0">
            <a:spAutoFit/>
          </a:bodyPr>
          <a:lstStyle/>
          <a:p>
            <a:pPr defTabSz="694944">
              <a:spcAft>
                <a:spcPts val="600"/>
              </a:spcAft>
            </a:pPr>
            <a:r>
              <a:rPr lang="en-US" sz="912" kern="1200">
                <a:solidFill>
                  <a:schemeClr val="tx1"/>
                </a:solidFill>
                <a:latin typeface="+mn-lt"/>
                <a:ea typeface="+mn-ea"/>
                <a:cs typeface="+mn-cs"/>
              </a:rPr>
              <a:t>Probe Beam</a:t>
            </a:r>
            <a:endParaRPr lang="en-US" sz="1200"/>
          </a:p>
        </p:txBody>
      </p:sp>
      <p:sp>
        <p:nvSpPr>
          <p:cNvPr id="26" name="TextBox 25">
            <a:extLst>
              <a:ext uri="{FF2B5EF4-FFF2-40B4-BE49-F238E27FC236}">
                <a16:creationId xmlns:a16="http://schemas.microsoft.com/office/drawing/2014/main" id="{7F27F4A5-A098-0140-8A93-608F4751FCEF}"/>
              </a:ext>
            </a:extLst>
          </p:cNvPr>
          <p:cNvSpPr txBox="1"/>
          <p:nvPr/>
        </p:nvSpPr>
        <p:spPr>
          <a:xfrm>
            <a:off x="2152968" y="3246902"/>
            <a:ext cx="699275" cy="373051"/>
          </a:xfrm>
          <a:prstGeom prst="rect">
            <a:avLst/>
          </a:prstGeom>
          <a:noFill/>
        </p:spPr>
        <p:txBody>
          <a:bodyPr wrap="square" rtlCol="0">
            <a:spAutoFit/>
          </a:bodyPr>
          <a:lstStyle/>
          <a:p>
            <a:pPr defTabSz="694944">
              <a:spcAft>
                <a:spcPts val="600"/>
              </a:spcAft>
            </a:pPr>
            <a:r>
              <a:rPr lang="en-US" sz="912" kern="1200">
                <a:solidFill>
                  <a:schemeClr val="tx1"/>
                </a:solidFill>
                <a:latin typeface="+mn-lt"/>
                <a:ea typeface="+mn-ea"/>
                <a:cs typeface="+mn-cs"/>
              </a:rPr>
              <a:t>Pump Beam</a:t>
            </a:r>
            <a:endParaRPr lang="en-US" sz="1200"/>
          </a:p>
        </p:txBody>
      </p:sp>
      <p:sp>
        <p:nvSpPr>
          <p:cNvPr id="27" name="TextBox 26">
            <a:extLst>
              <a:ext uri="{FF2B5EF4-FFF2-40B4-BE49-F238E27FC236}">
                <a16:creationId xmlns:a16="http://schemas.microsoft.com/office/drawing/2014/main" id="{F1179E8E-FDCC-0544-9F13-7A3A674E25F9}"/>
              </a:ext>
            </a:extLst>
          </p:cNvPr>
          <p:cNvSpPr txBox="1"/>
          <p:nvPr/>
        </p:nvSpPr>
        <p:spPr>
          <a:xfrm>
            <a:off x="3705619" y="2963184"/>
            <a:ext cx="699275" cy="373051"/>
          </a:xfrm>
          <a:prstGeom prst="rect">
            <a:avLst/>
          </a:prstGeom>
          <a:noFill/>
        </p:spPr>
        <p:txBody>
          <a:bodyPr wrap="square" rtlCol="0">
            <a:spAutoFit/>
          </a:bodyPr>
          <a:lstStyle/>
          <a:p>
            <a:pPr defTabSz="694944">
              <a:spcAft>
                <a:spcPts val="600"/>
              </a:spcAft>
            </a:pPr>
            <a:r>
              <a:rPr lang="en-US" sz="912" kern="1200">
                <a:solidFill>
                  <a:schemeClr val="tx1"/>
                </a:solidFill>
                <a:latin typeface="+mn-lt"/>
                <a:ea typeface="+mn-ea"/>
                <a:cs typeface="+mn-cs"/>
              </a:rPr>
              <a:t>Photodiode</a:t>
            </a:r>
            <a:endParaRPr lang="en-US" sz="1200"/>
          </a:p>
        </p:txBody>
      </p:sp>
      <p:sp>
        <p:nvSpPr>
          <p:cNvPr id="28" name="TextBox 27">
            <a:extLst>
              <a:ext uri="{FF2B5EF4-FFF2-40B4-BE49-F238E27FC236}">
                <a16:creationId xmlns:a16="http://schemas.microsoft.com/office/drawing/2014/main" id="{AE4505FE-2753-064D-904E-32ECB09770CF}"/>
              </a:ext>
            </a:extLst>
          </p:cNvPr>
          <p:cNvSpPr txBox="1"/>
          <p:nvPr/>
        </p:nvSpPr>
        <p:spPr>
          <a:xfrm>
            <a:off x="2447585" y="5863061"/>
            <a:ext cx="928459" cy="256096"/>
          </a:xfrm>
          <a:prstGeom prst="rect">
            <a:avLst/>
          </a:prstGeom>
          <a:noFill/>
        </p:spPr>
        <p:txBody>
          <a:bodyPr wrap="none" rtlCol="0">
            <a:spAutoFit/>
          </a:bodyPr>
          <a:lstStyle/>
          <a:p>
            <a:pPr defTabSz="694944">
              <a:spcAft>
                <a:spcPts val="600"/>
              </a:spcAft>
            </a:pPr>
            <a:r>
              <a:rPr lang="en-US" sz="1064" b="1" kern="1200">
                <a:solidFill>
                  <a:schemeClr val="tx1"/>
                </a:solidFill>
                <a:latin typeface="Georgia" panose="02040502050405020303" pitchFamily="18" charset="0"/>
                <a:ea typeface="+mn-ea"/>
                <a:cs typeface="+mn-cs"/>
              </a:rPr>
              <a:t>Frequency</a:t>
            </a:r>
            <a:endParaRPr lang="en-US" sz="1400" b="1">
              <a:latin typeface="Georgia" panose="02040502050405020303" pitchFamily="18" charset="0"/>
            </a:endParaRPr>
          </a:p>
        </p:txBody>
      </p:sp>
      <p:sp>
        <p:nvSpPr>
          <p:cNvPr id="29" name="TextBox 28">
            <a:extLst>
              <a:ext uri="{FF2B5EF4-FFF2-40B4-BE49-F238E27FC236}">
                <a16:creationId xmlns:a16="http://schemas.microsoft.com/office/drawing/2014/main" id="{4C8FA638-D1F1-8847-82E1-8A300ABD086C}"/>
              </a:ext>
            </a:extLst>
          </p:cNvPr>
          <p:cNvSpPr txBox="1"/>
          <p:nvPr/>
        </p:nvSpPr>
        <p:spPr>
          <a:xfrm>
            <a:off x="5682595" y="5978080"/>
            <a:ext cx="928459" cy="256096"/>
          </a:xfrm>
          <a:prstGeom prst="rect">
            <a:avLst/>
          </a:prstGeom>
          <a:noFill/>
        </p:spPr>
        <p:txBody>
          <a:bodyPr wrap="none" rtlCol="0">
            <a:spAutoFit/>
          </a:bodyPr>
          <a:lstStyle/>
          <a:p>
            <a:pPr defTabSz="694944">
              <a:spcAft>
                <a:spcPts val="600"/>
              </a:spcAft>
            </a:pPr>
            <a:r>
              <a:rPr lang="en-US" sz="1064" b="1" kern="1200">
                <a:solidFill>
                  <a:schemeClr val="tx1"/>
                </a:solidFill>
                <a:latin typeface="Georgia" panose="02040502050405020303" pitchFamily="18" charset="0"/>
                <a:ea typeface="+mn-ea"/>
                <a:cs typeface="+mn-cs"/>
              </a:rPr>
              <a:t>Frequency</a:t>
            </a:r>
            <a:endParaRPr lang="en-US" sz="1400" b="1">
              <a:latin typeface="Georgia" panose="02040502050405020303" pitchFamily="18" charset="0"/>
            </a:endParaRPr>
          </a:p>
        </p:txBody>
      </p:sp>
      <p:sp>
        <p:nvSpPr>
          <p:cNvPr id="30" name="TextBox 29">
            <a:extLst>
              <a:ext uri="{FF2B5EF4-FFF2-40B4-BE49-F238E27FC236}">
                <a16:creationId xmlns:a16="http://schemas.microsoft.com/office/drawing/2014/main" id="{C2E6C037-834E-6147-8A11-40C570E84355}"/>
              </a:ext>
            </a:extLst>
          </p:cNvPr>
          <p:cNvSpPr txBox="1"/>
          <p:nvPr/>
        </p:nvSpPr>
        <p:spPr>
          <a:xfrm>
            <a:off x="2454834" y="3853917"/>
            <a:ext cx="1756716" cy="302840"/>
          </a:xfrm>
          <a:prstGeom prst="rect">
            <a:avLst/>
          </a:prstGeom>
          <a:noFill/>
        </p:spPr>
        <p:txBody>
          <a:bodyPr wrap="square" rtlCol="0">
            <a:spAutoFit/>
          </a:bodyPr>
          <a:lstStyle/>
          <a:p>
            <a:pPr defTabSz="694944">
              <a:spcAft>
                <a:spcPts val="600"/>
              </a:spcAft>
            </a:pPr>
            <a:r>
              <a:rPr lang="en-US" sz="1368" kern="1200">
                <a:solidFill>
                  <a:schemeClr val="tx1"/>
                </a:solidFill>
                <a:latin typeface="+mn-lt"/>
                <a:ea typeface="+mn-ea"/>
                <a:cs typeface="+mn-cs"/>
              </a:rPr>
              <a:t>Without pump beam</a:t>
            </a:r>
            <a:endParaRPr lang="en-US"/>
          </a:p>
        </p:txBody>
      </p:sp>
      <p:sp>
        <p:nvSpPr>
          <p:cNvPr id="31" name="TextBox 30">
            <a:extLst>
              <a:ext uri="{FF2B5EF4-FFF2-40B4-BE49-F238E27FC236}">
                <a16:creationId xmlns:a16="http://schemas.microsoft.com/office/drawing/2014/main" id="{14F13195-3D4E-8448-A677-0E4372FB614F}"/>
              </a:ext>
            </a:extLst>
          </p:cNvPr>
          <p:cNvSpPr txBox="1"/>
          <p:nvPr/>
        </p:nvSpPr>
        <p:spPr>
          <a:xfrm>
            <a:off x="5327053" y="3853917"/>
            <a:ext cx="1756716" cy="302840"/>
          </a:xfrm>
          <a:prstGeom prst="rect">
            <a:avLst/>
          </a:prstGeom>
          <a:noFill/>
        </p:spPr>
        <p:txBody>
          <a:bodyPr wrap="square" rtlCol="0">
            <a:spAutoFit/>
          </a:bodyPr>
          <a:lstStyle/>
          <a:p>
            <a:pPr defTabSz="694944">
              <a:spcAft>
                <a:spcPts val="600"/>
              </a:spcAft>
            </a:pPr>
            <a:r>
              <a:rPr lang="en-US" sz="1368" kern="1200">
                <a:solidFill>
                  <a:schemeClr val="tx1"/>
                </a:solidFill>
                <a:latin typeface="+mn-lt"/>
                <a:ea typeface="+mn-ea"/>
                <a:cs typeface="+mn-cs"/>
              </a:rPr>
              <a:t>With pump beam</a:t>
            </a:r>
            <a:endParaRPr lang="en-US"/>
          </a:p>
        </p:txBody>
      </p:sp>
      <mc:AlternateContent xmlns:mc="http://schemas.openxmlformats.org/markup-compatibility/2006" xmlns:a14="http://schemas.microsoft.com/office/drawing/2010/main">
        <mc:Choice Requires="a14">
          <p:sp>
            <p:nvSpPr>
              <p:cNvPr id="22" name="Content Placeholder 22">
                <a:extLst>
                  <a:ext uri="{FF2B5EF4-FFF2-40B4-BE49-F238E27FC236}">
                    <a16:creationId xmlns:a16="http://schemas.microsoft.com/office/drawing/2014/main" id="{0F722912-810B-BC44-86B0-540323ED8772}"/>
                  </a:ext>
                </a:extLst>
              </p:cNvPr>
              <p:cNvSpPr txBox="1">
                <a:spLocks/>
              </p:cNvSpPr>
              <p:nvPr/>
            </p:nvSpPr>
            <p:spPr>
              <a:xfrm>
                <a:off x="5175733" y="2296009"/>
                <a:ext cx="5427744" cy="920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3736" indent="-173736" defTabSz="694944">
                  <a:spcBef>
                    <a:spcPts val="760"/>
                  </a:spcBef>
                </a:pPr>
                <a:r>
                  <a:rPr lang="en-US" sz="1520" b="1" kern="1200">
                    <a:solidFill>
                      <a:schemeClr val="tx1"/>
                    </a:solidFill>
                    <a:latin typeface="+mn-lt"/>
                    <a:ea typeface="+mn-ea"/>
                    <a:cs typeface="+mn-cs"/>
                  </a:rPr>
                  <a:t>Use saturated absorption spectroscopy to find the resonance we need-&gt; </a:t>
                </a:r>
                <a:r>
                  <a:rPr lang="en-US" sz="1064" b="1" kern="1200">
                    <a:solidFill>
                      <a:schemeClr val="tx1"/>
                    </a:solidFill>
                    <a:latin typeface="+mn-lt"/>
                    <a:ea typeface="+mn-ea"/>
                    <a:cs typeface="+mn-cs"/>
                  </a:rPr>
                  <a:t>Done by looking at a vapor cell of </a:t>
                </a:r>
                <a14:m>
                  <m:oMath xmlns:m="http://schemas.openxmlformats.org/officeDocument/2006/math">
                    <m:sPre>
                      <m:sPrePr>
                        <m:ctrlPr>
                          <a:rPr lang="en-CA" sz="1064" b="1" i="1" kern="1200">
                            <a:solidFill>
                              <a:schemeClr val="tx1"/>
                            </a:solidFill>
                            <a:latin typeface="Cambria Math" panose="02040503050406030204" pitchFamily="18" charset="0"/>
                            <a:ea typeface="+mn-ea"/>
                            <a:cs typeface="+mn-cs"/>
                          </a:rPr>
                        </m:ctrlPr>
                      </m:sPrePr>
                      <m:sub>
                        <m:r>
                          <a:rPr lang="en-CA" sz="1064" b="1" i="1" kern="1200">
                            <a:solidFill>
                              <a:schemeClr val="tx1"/>
                            </a:solidFill>
                            <a:latin typeface="Cambria Math" panose="02040503050406030204" pitchFamily="18" charset="0"/>
                            <a:ea typeface="+mn-ea"/>
                            <a:cs typeface="+mn-cs"/>
                          </a:rPr>
                          <m:t> </m:t>
                        </m:r>
                      </m:sub>
                      <m:sup>
                        <m:r>
                          <a:rPr lang="en-CA" sz="1064" b="1" i="1" kern="1200">
                            <a:solidFill>
                              <a:schemeClr val="tx1"/>
                            </a:solidFill>
                            <a:latin typeface="Cambria Math" panose="02040503050406030204" pitchFamily="18" charset="0"/>
                            <a:ea typeface="+mn-ea"/>
                            <a:cs typeface="+mn-cs"/>
                          </a:rPr>
                          <m:t>𝟑𝟗</m:t>
                        </m:r>
                      </m:sup>
                      <m:e>
                        <m:r>
                          <a:rPr lang="en-CA" sz="1064" b="1" i="1" kern="1200">
                            <a:solidFill>
                              <a:schemeClr val="tx1"/>
                            </a:solidFill>
                            <a:latin typeface="Cambria Math" panose="02040503050406030204" pitchFamily="18" charset="0"/>
                            <a:ea typeface="+mn-ea"/>
                            <a:cs typeface="+mn-cs"/>
                          </a:rPr>
                          <m:t>𝑲</m:t>
                        </m:r>
                      </m:e>
                    </m:sPre>
                  </m:oMath>
                </a14:m>
                <a:r>
                  <a:rPr lang="en-US" sz="1064" b="1" kern="1200">
                    <a:solidFill>
                      <a:schemeClr val="tx1"/>
                    </a:solidFill>
                    <a:latin typeface="+mn-lt"/>
                    <a:ea typeface="+mn-ea"/>
                    <a:cs typeface="+mn-cs"/>
                  </a:rPr>
                  <a:t> (and other) and watching the absorption vs frequency curve</a:t>
                </a:r>
              </a:p>
              <a:p>
                <a:pPr marL="173736" indent="-173736" defTabSz="694944">
                  <a:spcBef>
                    <a:spcPts val="760"/>
                  </a:spcBef>
                </a:pPr>
                <a:endParaRPr lang="en-US" sz="1520" kern="1200">
                  <a:solidFill>
                    <a:schemeClr val="tx1"/>
                  </a:solidFill>
                  <a:latin typeface="+mn-lt"/>
                  <a:ea typeface="+mn-ea"/>
                  <a:cs typeface="+mn-cs"/>
                </a:endParaRPr>
              </a:p>
              <a:p>
                <a:pPr marL="173736" indent="-173736" defTabSz="694944">
                  <a:spcBef>
                    <a:spcPts val="760"/>
                  </a:spcBef>
                </a:pPr>
                <a:endParaRPr lang="en-US" sz="1520" kern="1200">
                  <a:solidFill>
                    <a:schemeClr val="tx1"/>
                  </a:solidFill>
                  <a:latin typeface="+mn-lt"/>
                  <a:ea typeface="+mn-ea"/>
                  <a:cs typeface="+mn-cs"/>
                </a:endParaRPr>
              </a:p>
              <a:p>
                <a:endParaRPr lang="en-US" sz="2000" dirty="0"/>
              </a:p>
            </p:txBody>
          </p:sp>
        </mc:Choice>
        <mc:Fallback xmlns="">
          <p:sp>
            <p:nvSpPr>
              <p:cNvPr id="22" name="Content Placeholder 22">
                <a:extLst>
                  <a:ext uri="{FF2B5EF4-FFF2-40B4-BE49-F238E27FC236}">
                    <a16:creationId xmlns:a16="http://schemas.microsoft.com/office/drawing/2014/main" id="{0F722912-810B-BC44-86B0-540323ED8772}"/>
                  </a:ext>
                </a:extLst>
              </p:cNvPr>
              <p:cNvSpPr txBox="1">
                <a:spLocks noRot="1" noChangeAspect="1" noMove="1" noResize="1" noEditPoints="1" noAdjustHandles="1" noChangeArrowheads="1" noChangeShapeType="1" noTextEdit="1"/>
              </p:cNvSpPr>
              <p:nvPr/>
            </p:nvSpPr>
            <p:spPr>
              <a:xfrm>
                <a:off x="5175733" y="2296009"/>
                <a:ext cx="5427744" cy="920644"/>
              </a:xfrm>
              <a:prstGeom prst="rect">
                <a:avLst/>
              </a:prstGeom>
              <a:blipFill>
                <a:blip r:embed="rId6"/>
                <a:stretch>
                  <a:fillRect l="-337" t="-3974"/>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5EEA3B0B-8D04-D042-8219-312533EDFA99}"/>
              </a:ext>
            </a:extLst>
          </p:cNvPr>
          <p:cNvSpPr txBox="1"/>
          <p:nvPr/>
        </p:nvSpPr>
        <p:spPr>
          <a:xfrm>
            <a:off x="1496842" y="1565664"/>
            <a:ext cx="2560763" cy="302840"/>
          </a:xfrm>
          <a:prstGeom prst="rect">
            <a:avLst/>
          </a:prstGeom>
          <a:noFill/>
        </p:spPr>
        <p:txBody>
          <a:bodyPr wrap="square" rtlCol="0">
            <a:spAutoFit/>
          </a:bodyPr>
          <a:lstStyle/>
          <a:p>
            <a:pPr defTabSz="694944">
              <a:spcAft>
                <a:spcPts val="600"/>
              </a:spcAft>
            </a:pPr>
            <a:r>
              <a:rPr lang="en-US" sz="1368" b="1" kern="1200">
                <a:solidFill>
                  <a:schemeClr val="tx1"/>
                </a:solidFill>
                <a:latin typeface="+mn-lt"/>
                <a:ea typeface="+mn-ea"/>
                <a:cs typeface="+mn-cs"/>
              </a:rPr>
              <a:t>Saturated Spectroscopy Set up</a:t>
            </a:r>
            <a:endParaRPr lang="en-US" b="1"/>
          </a:p>
        </p:txBody>
      </p:sp>
      <p:pic>
        <p:nvPicPr>
          <p:cNvPr id="11" name="Picture 10">
            <a:extLst>
              <a:ext uri="{FF2B5EF4-FFF2-40B4-BE49-F238E27FC236}">
                <a16:creationId xmlns:a16="http://schemas.microsoft.com/office/drawing/2014/main" id="{55B9C6CA-3931-178B-8351-8FE1D158B403}"/>
              </a:ext>
            </a:extLst>
          </p:cNvPr>
          <p:cNvPicPr>
            <a:picLocks noChangeAspect="1"/>
          </p:cNvPicPr>
          <p:nvPr/>
        </p:nvPicPr>
        <p:blipFill>
          <a:blip r:embed="rId7"/>
          <a:stretch>
            <a:fillRect/>
          </a:stretch>
        </p:blipFill>
        <p:spPr>
          <a:xfrm>
            <a:off x="7972997" y="3544773"/>
            <a:ext cx="2477190" cy="2559815"/>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3558DE6-481B-6D5B-C3D4-3F26445E7854}"/>
                  </a:ext>
                </a:extLst>
              </p:cNvPr>
              <p:cNvSpPr txBox="1"/>
              <p:nvPr/>
            </p:nvSpPr>
            <p:spPr>
              <a:xfrm>
                <a:off x="8312653" y="5784051"/>
                <a:ext cx="1911215" cy="220958"/>
              </a:xfrm>
              <a:prstGeom prst="rect">
                <a:avLst/>
              </a:prstGeom>
              <a:noFill/>
            </p:spPr>
            <p:txBody>
              <a:bodyPr wrap="square" rtlCol="0">
                <a:spAutoFit/>
              </a:bodyPr>
              <a:lstStyle/>
              <a:p>
                <a:pPr defTabSz="694944">
                  <a:spcAft>
                    <a:spcPts val="600"/>
                  </a:spcAft>
                </a:pPr>
                <a:r>
                  <a:rPr lang="en-US" sz="836" kern="1200">
                    <a:solidFill>
                      <a:schemeClr val="tx1"/>
                    </a:solidFill>
                    <a:latin typeface="Georgia" panose="02040502050405020303" pitchFamily="18" charset="0"/>
                    <a:ea typeface="+mn-ea"/>
                    <a:cs typeface="+mn-cs"/>
                  </a:rPr>
                  <a:t>Frequency Splitting </a:t>
                </a:r>
                <a:r>
                  <a:rPr lang="en-US" sz="836" kern="1200" err="1">
                    <a:solidFill>
                      <a:schemeClr val="tx1"/>
                    </a:solidFill>
                    <a:latin typeface="Georgia" panose="02040502050405020303" pitchFamily="18" charset="0"/>
                    <a:ea typeface="+mn-ea"/>
                    <a:cs typeface="+mn-cs"/>
                  </a:rPr>
                  <a:t>wrt</a:t>
                </a:r>
                <a:r>
                  <a:rPr lang="en-US" sz="836" kern="1200">
                    <a:solidFill>
                      <a:schemeClr val="tx1"/>
                    </a:solidFill>
                    <a:latin typeface="Georgia" panose="02040502050405020303" pitchFamily="18" charset="0"/>
                    <a:ea typeface="+mn-ea"/>
                    <a:cs typeface="+mn-cs"/>
                  </a:rPr>
                  <a:t> </a:t>
                </a:r>
                <a14:m>
                  <m:oMath xmlns:m="http://schemas.openxmlformats.org/officeDocument/2006/math">
                    <m:sPre>
                      <m:sPrePr>
                        <m:ctrlPr>
                          <a:rPr lang="en-CA" sz="760" i="1" kern="1200">
                            <a:solidFill>
                              <a:schemeClr val="tx1"/>
                            </a:solidFill>
                            <a:latin typeface="Cambria Math" panose="02040503050406030204" pitchFamily="18" charset="0"/>
                            <a:ea typeface="+mn-ea"/>
                            <a:cs typeface="+mn-cs"/>
                          </a:rPr>
                        </m:ctrlPr>
                      </m:sPrePr>
                      <m:sub>
                        <m:r>
                          <a:rPr lang="en-CA" sz="760" i="1" kern="1200">
                            <a:solidFill>
                              <a:schemeClr val="tx1"/>
                            </a:solidFill>
                            <a:latin typeface="Cambria Math" panose="02040503050406030204" pitchFamily="18" charset="0"/>
                            <a:ea typeface="+mn-ea"/>
                            <a:cs typeface="+mn-cs"/>
                          </a:rPr>
                          <m:t> </m:t>
                        </m:r>
                      </m:sub>
                      <m:sup>
                        <m:r>
                          <a:rPr lang="en-CA" sz="760" i="1" kern="1200">
                            <a:solidFill>
                              <a:schemeClr val="tx1"/>
                            </a:solidFill>
                            <a:latin typeface="Cambria Math" panose="02040503050406030204" pitchFamily="18" charset="0"/>
                            <a:ea typeface="+mn-ea"/>
                            <a:cs typeface="+mn-cs"/>
                          </a:rPr>
                          <m:t>39</m:t>
                        </m:r>
                      </m:sup>
                      <m:e>
                        <m:r>
                          <a:rPr lang="en-CA" sz="760" i="1" kern="1200">
                            <a:solidFill>
                              <a:schemeClr val="tx1"/>
                            </a:solidFill>
                            <a:latin typeface="Cambria Math" panose="02040503050406030204" pitchFamily="18" charset="0"/>
                            <a:ea typeface="+mn-ea"/>
                            <a:cs typeface="+mn-cs"/>
                          </a:rPr>
                          <m:t>𝐾</m:t>
                        </m:r>
                      </m:e>
                    </m:sPre>
                  </m:oMath>
                </a14:m>
                <a:r>
                  <a:rPr lang="en-US" sz="760" kern="1200">
                    <a:solidFill>
                      <a:schemeClr val="tx1"/>
                    </a:solidFill>
                    <a:latin typeface="Georgia" panose="02040502050405020303" pitchFamily="18" charset="0"/>
                    <a:ea typeface="+mn-ea"/>
                    <a:cs typeface="+mn-cs"/>
                  </a:rPr>
                  <a:t> </a:t>
                </a:r>
                <a:r>
                  <a:rPr lang="en-US" sz="836" kern="1200">
                    <a:solidFill>
                      <a:schemeClr val="tx1"/>
                    </a:solidFill>
                    <a:latin typeface="Georgia" panose="02040502050405020303" pitchFamily="18" charset="0"/>
                    <a:ea typeface="+mn-ea"/>
                    <a:cs typeface="+mn-cs"/>
                  </a:rPr>
                  <a:t>cog</a:t>
                </a:r>
                <a:endParaRPr lang="en-US" sz="1100">
                  <a:latin typeface="Georgia" panose="02040502050405020303" pitchFamily="18" charset="0"/>
                </a:endParaRPr>
              </a:p>
            </p:txBody>
          </p:sp>
        </mc:Choice>
        <mc:Fallback xmlns="">
          <p:sp>
            <p:nvSpPr>
              <p:cNvPr id="14" name="TextBox 13">
                <a:extLst>
                  <a:ext uri="{FF2B5EF4-FFF2-40B4-BE49-F238E27FC236}">
                    <a16:creationId xmlns:a16="http://schemas.microsoft.com/office/drawing/2014/main" id="{33558DE6-481B-6D5B-C3D4-3F26445E7854}"/>
                  </a:ext>
                </a:extLst>
              </p:cNvPr>
              <p:cNvSpPr txBox="1">
                <a:spLocks noRot="1" noChangeAspect="1" noMove="1" noResize="1" noEditPoints="1" noAdjustHandles="1" noChangeArrowheads="1" noChangeShapeType="1" noTextEdit="1"/>
              </p:cNvSpPr>
              <p:nvPr/>
            </p:nvSpPr>
            <p:spPr>
              <a:xfrm>
                <a:off x="8312653" y="5784051"/>
                <a:ext cx="1911215" cy="220958"/>
              </a:xfrm>
              <a:prstGeom prst="rect">
                <a:avLst/>
              </a:prstGeom>
              <a:blipFill>
                <a:blip r:embed="rId8"/>
                <a:stretch>
                  <a:fillRect b="-8333"/>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1AF4AC35-4C79-3546-A412-CE6AE3A8C8EC}"/>
              </a:ext>
            </a:extLst>
          </p:cNvPr>
          <p:cNvSpPr txBox="1"/>
          <p:nvPr/>
        </p:nvSpPr>
        <p:spPr>
          <a:xfrm>
            <a:off x="8308186" y="5565167"/>
            <a:ext cx="670277" cy="220958"/>
          </a:xfrm>
          <a:prstGeom prst="rect">
            <a:avLst/>
          </a:prstGeom>
          <a:noFill/>
        </p:spPr>
        <p:txBody>
          <a:bodyPr wrap="square" rtlCol="0">
            <a:spAutoFit/>
          </a:bodyPr>
          <a:lstStyle/>
          <a:p>
            <a:pPr defTabSz="694944">
              <a:spcAft>
                <a:spcPts val="600"/>
              </a:spcAft>
            </a:pPr>
            <a:r>
              <a:rPr lang="en-US" sz="836" kern="1200">
                <a:solidFill>
                  <a:schemeClr val="bg2">
                    <a:lumMod val="10000"/>
                  </a:schemeClr>
                </a:solidFill>
                <a:latin typeface="Georgia" panose="02040502050405020303" pitchFamily="18" charset="0"/>
                <a:ea typeface="+mn-ea"/>
                <a:cs typeface="+mn-cs"/>
              </a:rPr>
              <a:t>100 MHz</a:t>
            </a:r>
            <a:endParaRPr lang="en-US" sz="1100">
              <a:solidFill>
                <a:schemeClr val="bg2">
                  <a:lumMod val="10000"/>
                </a:schemeClr>
              </a:solidFill>
              <a:latin typeface="Georgia" panose="02040502050405020303" pitchFamily="18" charset="0"/>
            </a:endParaRPr>
          </a:p>
        </p:txBody>
      </p:sp>
      <p:sp>
        <p:nvSpPr>
          <p:cNvPr id="21" name="TextBox 20">
            <a:extLst>
              <a:ext uri="{FF2B5EF4-FFF2-40B4-BE49-F238E27FC236}">
                <a16:creationId xmlns:a16="http://schemas.microsoft.com/office/drawing/2014/main" id="{5FA416C8-947C-F683-7C02-8961787B2B0B}"/>
              </a:ext>
            </a:extLst>
          </p:cNvPr>
          <p:cNvSpPr txBox="1"/>
          <p:nvPr/>
        </p:nvSpPr>
        <p:spPr>
          <a:xfrm>
            <a:off x="8317664" y="3724520"/>
            <a:ext cx="1756716" cy="302840"/>
          </a:xfrm>
          <a:prstGeom prst="rect">
            <a:avLst/>
          </a:prstGeom>
          <a:noFill/>
        </p:spPr>
        <p:txBody>
          <a:bodyPr wrap="square" lIns="91440" tIns="45720" rIns="91440" bIns="45720" rtlCol="0" anchor="t">
            <a:spAutoFit/>
          </a:bodyPr>
          <a:lstStyle/>
          <a:p>
            <a:pPr defTabSz="694944">
              <a:spcAft>
                <a:spcPts val="600"/>
              </a:spcAft>
            </a:pPr>
            <a:r>
              <a:rPr lang="en-US" sz="1368" kern="1200">
                <a:solidFill>
                  <a:schemeClr val="tx1"/>
                </a:solidFill>
                <a:latin typeface="+mn-lt"/>
                <a:ea typeface="+mn-ea"/>
                <a:cs typeface="+mn-cs"/>
              </a:rPr>
              <a:t>39K Sat Spec</a:t>
            </a:r>
            <a:endParaRPr lang="en-US"/>
          </a:p>
        </p:txBody>
      </p:sp>
    </p:spTree>
    <p:extLst>
      <p:ext uri="{BB962C8B-B14F-4D97-AF65-F5344CB8AC3E}">
        <p14:creationId xmlns:p14="http://schemas.microsoft.com/office/powerpoint/2010/main" val="1978015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59C6B72-F8E6-4281-8F3E-93FC0DC98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25FEDC-E0AE-D845-9570-73FE021B0D1C}"/>
              </a:ext>
            </a:extLst>
          </p:cNvPr>
          <p:cNvSpPr>
            <a:spLocks noGrp="1"/>
          </p:cNvSpPr>
          <p:nvPr>
            <p:ph type="title"/>
          </p:nvPr>
        </p:nvSpPr>
        <p:spPr>
          <a:xfrm>
            <a:off x="612648" y="365125"/>
            <a:ext cx="5295015" cy="2063808"/>
          </a:xfrm>
        </p:spPr>
        <p:txBody>
          <a:bodyPr vert="horz" lIns="91440" tIns="45720" rIns="91440" bIns="45720" rtlCol="0" anchor="b">
            <a:normAutofit/>
          </a:bodyPr>
          <a:lstStyle/>
          <a:p>
            <a:r>
              <a:rPr lang="en-US" sz="5400"/>
              <a:t>EOMs &amp; Sidebands</a:t>
            </a:r>
          </a:p>
        </p:txBody>
      </p:sp>
      <p:pic>
        <p:nvPicPr>
          <p:cNvPr id="8" name="Picture 7" descr="A diagram of numbers and arrows&#10;&#10;Description automatically generated">
            <a:extLst>
              <a:ext uri="{FF2B5EF4-FFF2-40B4-BE49-F238E27FC236}">
                <a16:creationId xmlns:a16="http://schemas.microsoft.com/office/drawing/2014/main" id="{81877CB3-12CB-4FC7-6393-DE39F59D6354}"/>
              </a:ext>
            </a:extLst>
          </p:cNvPr>
          <p:cNvPicPr>
            <a:picLocks noChangeAspect="1"/>
          </p:cNvPicPr>
          <p:nvPr/>
        </p:nvPicPr>
        <p:blipFill>
          <a:blip r:embed="rId3"/>
          <a:stretch>
            <a:fillRect/>
          </a:stretch>
        </p:blipFill>
        <p:spPr>
          <a:xfrm>
            <a:off x="4318802" y="240057"/>
            <a:ext cx="2540538" cy="2013375"/>
          </a:xfrm>
          <a:prstGeom prst="rect">
            <a:avLst/>
          </a:prstGeom>
        </p:spPr>
      </p:pic>
      <p:pic>
        <p:nvPicPr>
          <p:cNvPr id="3" name="Picture 2">
            <a:extLst>
              <a:ext uri="{FF2B5EF4-FFF2-40B4-BE49-F238E27FC236}">
                <a16:creationId xmlns:a16="http://schemas.microsoft.com/office/drawing/2014/main" id="{44D8FDAE-7677-B94D-B63A-2F0B791AD883}"/>
              </a:ext>
            </a:extLst>
          </p:cNvPr>
          <p:cNvPicPr>
            <a:picLocks noChangeAspect="1"/>
          </p:cNvPicPr>
          <p:nvPr/>
        </p:nvPicPr>
        <p:blipFill>
          <a:blip r:embed="rId4"/>
          <a:stretch>
            <a:fillRect/>
          </a:stretch>
        </p:blipFill>
        <p:spPr>
          <a:xfrm>
            <a:off x="7303318" y="305245"/>
            <a:ext cx="4395216" cy="3335111"/>
          </a:xfrm>
          <a:prstGeom prst="rect">
            <a:avLst/>
          </a:prstGeom>
        </p:spPr>
      </p:pic>
      <p:sp>
        <p:nvSpPr>
          <p:cNvPr id="17" name="sketch line">
            <a:extLst>
              <a:ext uri="{FF2B5EF4-FFF2-40B4-BE49-F238E27FC236}">
                <a16:creationId xmlns:a16="http://schemas.microsoft.com/office/drawing/2014/main" id="{490234EE-E0D8-4805-9227-CCEAC6016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65018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5A14AA8-CC1B-2688-C6ED-927EED683009}"/>
              </a:ext>
            </a:extLst>
          </p:cNvPr>
          <p:cNvSpPr txBox="1"/>
          <p:nvPr/>
        </p:nvSpPr>
        <p:spPr>
          <a:xfrm>
            <a:off x="612648" y="2908005"/>
            <a:ext cx="5295015" cy="3268957"/>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285750" indent="-228600">
              <a:lnSpc>
                <a:spcPct val="90000"/>
              </a:lnSpc>
              <a:spcAft>
                <a:spcPts val="600"/>
              </a:spcAft>
              <a:buFont typeface="Arial" panose="020B0604020202020204" pitchFamily="34" charset="0"/>
              <a:buChar char="•"/>
            </a:pPr>
            <a:r>
              <a:rPr lang="en-US" sz="2200"/>
              <a:t>Used to pump both transition into the excited state</a:t>
            </a:r>
          </a:p>
          <a:p>
            <a:pPr marL="285750" indent="-228600">
              <a:lnSpc>
                <a:spcPct val="90000"/>
              </a:lnSpc>
              <a:spcAft>
                <a:spcPts val="600"/>
              </a:spcAft>
              <a:buFont typeface="Arial" panose="020B0604020202020204" pitchFamily="34" charset="0"/>
              <a:buChar char="•"/>
            </a:pPr>
            <a:endParaRPr lang="en-US" sz="2200"/>
          </a:p>
          <a:p>
            <a:pPr marL="285750" indent="-228600">
              <a:lnSpc>
                <a:spcPct val="90000"/>
              </a:lnSpc>
              <a:spcAft>
                <a:spcPts val="600"/>
              </a:spcAft>
              <a:buFont typeface="Arial" panose="020B0604020202020204" pitchFamily="34" charset="0"/>
              <a:buChar char="•"/>
            </a:pPr>
            <a:r>
              <a:rPr lang="en-US" sz="2200"/>
              <a:t>Produces sidebands at a given modulation frequency</a:t>
            </a:r>
          </a:p>
          <a:p>
            <a:pPr marL="285750" indent="-228600">
              <a:lnSpc>
                <a:spcPct val="90000"/>
              </a:lnSpc>
              <a:spcAft>
                <a:spcPts val="600"/>
              </a:spcAft>
              <a:buFont typeface="Arial" panose="020B0604020202020204" pitchFamily="34" charset="0"/>
              <a:buChar char="•"/>
            </a:pPr>
            <a:endParaRPr lang="en-US" sz="2200"/>
          </a:p>
          <a:p>
            <a:pPr marL="285750" indent="-228600">
              <a:lnSpc>
                <a:spcPct val="90000"/>
              </a:lnSpc>
              <a:spcAft>
                <a:spcPts val="600"/>
              </a:spcAft>
              <a:buFont typeface="Arial" panose="020B0604020202020204" pitchFamily="34" charset="0"/>
              <a:buChar char="•"/>
            </a:pPr>
            <a:r>
              <a:rPr lang="en-US" sz="2200"/>
              <a:t>Carrier decreases as power increases</a:t>
            </a:r>
          </a:p>
        </p:txBody>
      </p:sp>
      <p:pic>
        <p:nvPicPr>
          <p:cNvPr id="9" name="Picture 8" descr="A diagram of a coupler and amplifier&#10;&#10;Description automatically generated">
            <a:extLst>
              <a:ext uri="{FF2B5EF4-FFF2-40B4-BE49-F238E27FC236}">
                <a16:creationId xmlns:a16="http://schemas.microsoft.com/office/drawing/2014/main" id="{4B9B7CA3-7AF1-4D28-98AE-ABB210739FDD}"/>
              </a:ext>
            </a:extLst>
          </p:cNvPr>
          <p:cNvPicPr>
            <a:picLocks noChangeAspect="1"/>
          </p:cNvPicPr>
          <p:nvPr/>
        </p:nvPicPr>
        <p:blipFill>
          <a:blip r:embed="rId5"/>
          <a:stretch>
            <a:fillRect/>
          </a:stretch>
        </p:blipFill>
        <p:spPr>
          <a:xfrm>
            <a:off x="6705444" y="3942726"/>
            <a:ext cx="5295016" cy="2409232"/>
          </a:xfrm>
          <a:prstGeom prst="rect">
            <a:avLst/>
          </a:prstGeom>
        </p:spPr>
      </p:pic>
      <p:sp>
        <p:nvSpPr>
          <p:cNvPr id="4" name="Date Placeholder 3">
            <a:extLst>
              <a:ext uri="{FF2B5EF4-FFF2-40B4-BE49-F238E27FC236}">
                <a16:creationId xmlns:a16="http://schemas.microsoft.com/office/drawing/2014/main" id="{A23EE678-6EEC-8F43-A233-5CC2C364B182}"/>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sz="1200" dirty="0">
                <a:solidFill>
                  <a:schemeClr val="tx1">
                    <a:tint val="75000"/>
                  </a:schemeClr>
                </a:solidFill>
              </a:rPr>
              <a:t>2023</a:t>
            </a:r>
          </a:p>
        </p:txBody>
      </p:sp>
      <p:sp>
        <p:nvSpPr>
          <p:cNvPr id="5" name="Footer Placeholder 4">
            <a:extLst>
              <a:ext uri="{FF2B5EF4-FFF2-40B4-BE49-F238E27FC236}">
                <a16:creationId xmlns:a16="http://schemas.microsoft.com/office/drawing/2014/main" id="{928432F3-7C45-1D46-B865-170CA5151AF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Lasers n stuff</a:t>
            </a:r>
          </a:p>
        </p:txBody>
      </p:sp>
      <p:sp>
        <p:nvSpPr>
          <p:cNvPr id="6" name="Slide Number Placeholder 5">
            <a:extLst>
              <a:ext uri="{FF2B5EF4-FFF2-40B4-BE49-F238E27FC236}">
                <a16:creationId xmlns:a16="http://schemas.microsoft.com/office/drawing/2014/main" id="{B5C998F0-2A29-6D43-8927-1462D053A4B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8FB4751-880F-D840-AAA9-3A15815CC996}" type="slidenum">
              <a:rPr lang="en-US" sz="1200" smtClean="0">
                <a:solidFill>
                  <a:schemeClr val="tx1">
                    <a:tint val="75000"/>
                  </a:schemeClr>
                </a:solidFill>
              </a:rPr>
              <a:pPr>
                <a:spcAft>
                  <a:spcPts val="600"/>
                </a:spcAft>
              </a:pPr>
              <a:t>7</a:t>
            </a:fld>
            <a:endParaRPr lang="en-US" sz="1200">
              <a:solidFill>
                <a:schemeClr val="tx1">
                  <a:tint val="75000"/>
                </a:schemeClr>
              </a:solidFill>
            </a:endParaRPr>
          </a:p>
        </p:txBody>
      </p:sp>
    </p:spTree>
    <p:extLst>
      <p:ext uri="{BB962C8B-B14F-4D97-AF65-F5344CB8AC3E}">
        <p14:creationId xmlns:p14="http://schemas.microsoft.com/office/powerpoint/2010/main" val="1838256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a:xfrm>
            <a:off x="1076634" y="237514"/>
            <a:ext cx="4818888" cy="1481328"/>
          </a:xfrm>
        </p:spPr>
        <p:txBody>
          <a:bodyPr vert="horz" lIns="91440" tIns="45720" rIns="91440" bIns="45720" rtlCol="0" anchor="b">
            <a:normAutofit/>
          </a:bodyPr>
          <a:lstStyle/>
          <a:p>
            <a:r>
              <a:rPr lang="en-US" sz="3000" b="1" dirty="0"/>
              <a:t>Measuring the Polarization</a:t>
            </a:r>
            <a:endParaRPr lang="en-US" sz="3000" b="1" kern="1200" dirty="0">
              <a:latin typeface="+mj-lt"/>
            </a:endParaRPr>
          </a:p>
        </p:txBody>
      </p:sp>
      <p:sp>
        <p:nvSpPr>
          <p:cNvPr id="34"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64C89AC3-3D7A-65BB-C3F4-2B1CB19E78D1}"/>
              </a:ext>
            </a:extLst>
          </p:cNvPr>
          <p:cNvSpPr>
            <a:spLocks noGrp="1"/>
          </p:cNvSpPr>
          <p:nvPr>
            <p:ph sz="half" idx="2"/>
          </p:nvPr>
        </p:nvSpPr>
        <p:spPr>
          <a:xfrm>
            <a:off x="645313" y="2660904"/>
            <a:ext cx="5580888" cy="2685230"/>
          </a:xfrm>
        </p:spPr>
        <p:txBody>
          <a:bodyPr vert="horz" lIns="91440" tIns="45720" rIns="91440" bIns="45720" rtlCol="0" anchor="t">
            <a:normAutofit/>
          </a:bodyPr>
          <a:lstStyle/>
          <a:p>
            <a:endParaRPr lang="en-US" sz="2000" dirty="0"/>
          </a:p>
          <a:p>
            <a:endParaRPr lang="en-US" sz="2000"/>
          </a:p>
          <a:p>
            <a:endParaRPr lang="en-US" sz="2000"/>
          </a:p>
        </p:txBody>
      </p:sp>
      <p:pic>
        <p:nvPicPr>
          <p:cNvPr id="6" name="Picture 5" descr="A diagram of numbers and arrows&#10;&#10;Description automatically generated">
            <a:extLst>
              <a:ext uri="{FF2B5EF4-FFF2-40B4-BE49-F238E27FC236}">
                <a16:creationId xmlns:a16="http://schemas.microsoft.com/office/drawing/2014/main" id="{D5EEEB3B-AE73-2962-A842-84341E5B6875}"/>
              </a:ext>
            </a:extLst>
          </p:cNvPr>
          <p:cNvPicPr>
            <a:picLocks noChangeAspect="1"/>
          </p:cNvPicPr>
          <p:nvPr/>
        </p:nvPicPr>
        <p:blipFill>
          <a:blip r:embed="rId3"/>
          <a:stretch>
            <a:fillRect/>
          </a:stretch>
        </p:blipFill>
        <p:spPr>
          <a:xfrm>
            <a:off x="6372218" y="1265884"/>
            <a:ext cx="5458968" cy="4326231"/>
          </a:xfrm>
          <a:prstGeom prst="rect">
            <a:avLst/>
          </a:prstGeom>
        </p:spPr>
      </p:pic>
      <p:sp>
        <p:nvSpPr>
          <p:cNvPr id="2" name="Date Placeholder 1">
            <a:extLst>
              <a:ext uri="{FF2B5EF4-FFF2-40B4-BE49-F238E27FC236}">
                <a16:creationId xmlns:a16="http://schemas.microsoft.com/office/drawing/2014/main" id="{DA884D8B-635B-7402-1437-04A104C24B54}"/>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sz="1200" dirty="0">
                <a:solidFill>
                  <a:schemeClr val="tx1">
                    <a:tint val="75000"/>
                  </a:schemeClr>
                </a:solidFill>
              </a:rPr>
              <a:t>2023</a:t>
            </a:r>
          </a:p>
        </p:txBody>
      </p:sp>
      <p:sp>
        <p:nvSpPr>
          <p:cNvPr id="3" name="Footer Placeholder 2">
            <a:extLst>
              <a:ext uri="{FF2B5EF4-FFF2-40B4-BE49-F238E27FC236}">
                <a16:creationId xmlns:a16="http://schemas.microsoft.com/office/drawing/2014/main" id="{FAD9BE9C-B5EA-5DA0-9156-6E05D388299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TRINAT</a:t>
            </a: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8FB4751-880F-D840-AAA9-3A15815CC996}" type="slidenum">
              <a:rPr lang="en-US" sz="1200" smtClean="0">
                <a:solidFill>
                  <a:schemeClr val="tx1">
                    <a:tint val="75000"/>
                  </a:schemeClr>
                </a:solidFill>
              </a:rPr>
              <a:pPr>
                <a:spcAft>
                  <a:spcPts val="600"/>
                </a:spcAft>
              </a:pPr>
              <a:t>8</a:t>
            </a:fld>
            <a:endParaRPr lang="en-US" sz="1200">
              <a:solidFill>
                <a:schemeClr val="tx1">
                  <a:tint val="75000"/>
                </a:schemeClr>
              </a:solidFill>
            </a:endParaRPr>
          </a:p>
        </p:txBody>
      </p:sp>
      <p:pic>
        <p:nvPicPr>
          <p:cNvPr id="7" name="Picture 6" descr="A graph with purple lines&#10;&#10;Description automatically generated">
            <a:extLst>
              <a:ext uri="{FF2B5EF4-FFF2-40B4-BE49-F238E27FC236}">
                <a16:creationId xmlns:a16="http://schemas.microsoft.com/office/drawing/2014/main" id="{E7935755-A4DF-801F-5654-C8E741DEF32C}"/>
              </a:ext>
            </a:extLst>
          </p:cNvPr>
          <p:cNvPicPr>
            <a:picLocks noChangeAspect="1"/>
          </p:cNvPicPr>
          <p:nvPr/>
        </p:nvPicPr>
        <p:blipFill>
          <a:blip r:embed="rId4"/>
          <a:stretch>
            <a:fillRect/>
          </a:stretch>
        </p:blipFill>
        <p:spPr>
          <a:xfrm>
            <a:off x="1234666" y="3665634"/>
            <a:ext cx="4989238" cy="3318958"/>
          </a:xfrm>
          <a:prstGeom prst="rect">
            <a:avLst/>
          </a:prstGeom>
        </p:spPr>
      </p:pic>
      <mc:AlternateContent xmlns:mc="http://schemas.openxmlformats.org/markup-compatibility/2006" xmlns:a14="http://schemas.microsoft.com/office/drawing/2010/main">
        <mc:Choice Requires="a14">
          <p:sp>
            <p:nvSpPr>
              <p:cNvPr id="11" name="Content Placeholder 10">
                <a:extLst>
                  <a:ext uri="{FF2B5EF4-FFF2-40B4-BE49-F238E27FC236}">
                    <a16:creationId xmlns:a16="http://schemas.microsoft.com/office/drawing/2014/main" id="{16227BC6-E175-006D-3BF3-48C2B09FD042}"/>
                  </a:ext>
                </a:extLst>
              </p:cNvPr>
              <p:cNvSpPr>
                <a:spLocks noGrp="1"/>
              </p:cNvSpPr>
              <p:nvPr>
                <p:ph sz="half" idx="1"/>
              </p:nvPr>
            </p:nvSpPr>
            <p:spPr>
              <a:xfrm>
                <a:off x="506572" y="2524379"/>
                <a:ext cx="5627298" cy="2151603"/>
              </a:xfrm>
            </p:spPr>
            <p:txBody>
              <a:bodyPr vert="horz" lIns="91440" tIns="45720" rIns="91440" bIns="45720" rtlCol="0" anchor="t">
                <a:normAutofit/>
              </a:bodyPr>
              <a:lstStyle/>
              <a:p>
                <a:r>
                  <a:rPr lang="en-US" sz="2200" dirty="0"/>
                  <a:t>355nm to </a:t>
                </a:r>
                <a:r>
                  <a:rPr lang="en-US" sz="2200" dirty="0" err="1"/>
                  <a:t>photoionize</a:t>
                </a:r>
                <a:r>
                  <a:rPr lang="en-US" sz="2200" dirty="0"/>
                  <a:t> atoms in the excited state</a:t>
                </a:r>
              </a:p>
              <a:p>
                <a14:m>
                  <m:oMath xmlns:m="http://schemas.openxmlformats.org/officeDocument/2006/math">
                    <m:r>
                      <a:rPr lang="en-CA" sz="2100" b="0" i="1" smtClean="0">
                        <a:latin typeface="Cambria Math" panose="02040503050406030204" pitchFamily="18" charset="0"/>
                      </a:rPr>
                      <m:t>𝑃</m:t>
                    </m:r>
                    <m:r>
                      <a:rPr lang="en-CA" sz="2100" b="0" i="1" smtClean="0">
                        <a:latin typeface="Cambria Math" panose="02040503050406030204" pitchFamily="18" charset="0"/>
                      </a:rPr>
                      <m:t> ≈1 − </m:t>
                    </m:r>
                    <m:f>
                      <m:fPr>
                        <m:ctrlPr>
                          <a:rPr lang="en-CA" sz="2100" b="0" i="1" smtClean="0">
                            <a:latin typeface="Cambria Math" panose="02040503050406030204" pitchFamily="18" charset="0"/>
                            <a:ea typeface="Cambria Math" panose="02040503050406030204" pitchFamily="18" charset="0"/>
                          </a:rPr>
                        </m:ctrlPr>
                      </m:fPr>
                      <m:num>
                        <m:r>
                          <a:rPr lang="en-CA" sz="2100" b="0" i="1" smtClean="0">
                            <a:latin typeface="Cambria Math" panose="02040503050406030204" pitchFamily="18" charset="0"/>
                            <a:ea typeface="Cambria Math" panose="02040503050406030204" pitchFamily="18" charset="0"/>
                          </a:rPr>
                          <m:t>21</m:t>
                        </m:r>
                      </m:num>
                      <m:den>
                        <m:r>
                          <a:rPr lang="en-CA" sz="2100" b="0" i="1" smtClean="0">
                            <a:latin typeface="Cambria Math" panose="02040503050406030204" pitchFamily="18" charset="0"/>
                            <a:ea typeface="Cambria Math" panose="02040503050406030204" pitchFamily="18" charset="0"/>
                          </a:rPr>
                          <m:t>64</m:t>
                        </m:r>
                      </m:den>
                    </m:f>
                    <m:r>
                      <a:rPr lang="en-CA" sz="2100" b="0" i="1" smtClean="0">
                        <a:latin typeface="Cambria Math" panose="02040503050406030204" pitchFamily="18" charset="0"/>
                        <a:ea typeface="Cambria Math" panose="02040503050406030204" pitchFamily="18" charset="0"/>
                      </a:rPr>
                      <m:t>∗</m:t>
                    </m:r>
                    <m:r>
                      <a:rPr lang="en-CA" sz="2100" b="0" i="1" smtClean="0">
                        <a:latin typeface="Cambria Math" panose="02040503050406030204" pitchFamily="18" charset="0"/>
                        <a:ea typeface="Cambria Math" panose="02040503050406030204" pitchFamily="18" charset="0"/>
                      </a:rPr>
                      <m:t>𝑟𝑎𝑡𝑒</m:t>
                    </m:r>
                  </m:oMath>
                </a14:m>
                <a:endParaRPr lang="en-US" sz="2100" dirty="0"/>
              </a:p>
              <a:p>
                <a:endParaRPr lang="en-US" dirty="0"/>
              </a:p>
            </p:txBody>
          </p:sp>
        </mc:Choice>
        <mc:Fallback xmlns="">
          <p:sp>
            <p:nvSpPr>
              <p:cNvPr id="11" name="Content Placeholder 10">
                <a:extLst>
                  <a:ext uri="{FF2B5EF4-FFF2-40B4-BE49-F238E27FC236}">
                    <a16:creationId xmlns:a16="http://schemas.microsoft.com/office/drawing/2014/main" id="{16227BC6-E175-006D-3BF3-48C2B09FD042}"/>
                  </a:ext>
                </a:extLst>
              </p:cNvPr>
              <p:cNvSpPr>
                <a:spLocks noGrp="1" noRot="1" noChangeAspect="1" noMove="1" noResize="1" noEditPoints="1" noAdjustHandles="1" noChangeArrowheads="1" noChangeShapeType="1" noTextEdit="1"/>
              </p:cNvSpPr>
              <p:nvPr>
                <p:ph sz="half" idx="1"/>
              </p:nvPr>
            </p:nvSpPr>
            <p:spPr>
              <a:xfrm>
                <a:off x="506572" y="2524379"/>
                <a:ext cx="5627298" cy="2151603"/>
              </a:xfrm>
              <a:blipFill>
                <a:blip r:embed="rId5"/>
                <a:stretch>
                  <a:fillRect l="-1126" t="-2924"/>
                </a:stretch>
              </a:blipFill>
            </p:spPr>
            <p:txBody>
              <a:bodyPr/>
              <a:lstStyle/>
              <a:p>
                <a:r>
                  <a:rPr lang="en-US">
                    <a:noFill/>
                  </a:rPr>
                  <a:t> </a:t>
                </a:r>
              </a:p>
            </p:txBody>
          </p:sp>
        </mc:Fallback>
      </mc:AlternateContent>
    </p:spTree>
    <p:extLst>
      <p:ext uri="{BB962C8B-B14F-4D97-AF65-F5344CB8AC3E}">
        <p14:creationId xmlns:p14="http://schemas.microsoft.com/office/powerpoint/2010/main" val="3192947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a:xfrm>
            <a:off x="630936" y="457200"/>
            <a:ext cx="4343400" cy="1929384"/>
          </a:xfrm>
        </p:spPr>
        <p:txBody>
          <a:bodyPr vert="horz" lIns="91440" tIns="45720" rIns="91440" bIns="45720" rtlCol="0" anchor="ctr">
            <a:normAutofit/>
          </a:bodyPr>
          <a:lstStyle/>
          <a:p>
            <a:r>
              <a:rPr lang="en-US" sz="4400"/>
              <a:t>47K Polarization Progress</a:t>
            </a:r>
          </a:p>
        </p:txBody>
      </p:sp>
      <p:sp>
        <p:nvSpPr>
          <p:cNvPr id="41"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64C89AC3-3D7A-65BB-C3F4-2B1CB19E78D1}"/>
              </a:ext>
            </a:extLst>
          </p:cNvPr>
          <p:cNvSpPr>
            <a:spLocks noGrp="1"/>
          </p:cNvSpPr>
          <p:nvPr>
            <p:ph sz="half" idx="2"/>
          </p:nvPr>
        </p:nvSpPr>
        <p:spPr>
          <a:xfrm>
            <a:off x="5498131" y="744747"/>
            <a:ext cx="6007608" cy="1929384"/>
          </a:xfrm>
        </p:spPr>
        <p:txBody>
          <a:bodyPr vert="horz" lIns="91440" tIns="45720" rIns="91440" bIns="45720" rtlCol="0" anchor="ctr">
            <a:normAutofit lnSpcReduction="10000"/>
          </a:bodyPr>
          <a:lstStyle/>
          <a:p>
            <a:pPr marL="0"/>
            <a:endParaRPr lang="en-US" sz="1200" b="1"/>
          </a:p>
          <a:p>
            <a:r>
              <a:rPr lang="en-US" sz="1600" b="1" dirty="0"/>
              <a:t>Trapped and Polarized 47K in our latest beamtime</a:t>
            </a:r>
          </a:p>
          <a:p>
            <a:endParaRPr lang="en-US" sz="1200" b="1"/>
          </a:p>
          <a:p>
            <a:r>
              <a:rPr lang="en-US" sz="1600" b="1" dirty="0"/>
              <a:t>47K has a lower event rate</a:t>
            </a:r>
          </a:p>
          <a:p>
            <a:endParaRPr lang="en-US" sz="1600" b="1" dirty="0"/>
          </a:p>
          <a:p>
            <a:r>
              <a:rPr lang="en-US" sz="1600" b="1" dirty="0"/>
              <a:t>Analysis is on-going</a:t>
            </a:r>
          </a:p>
          <a:p>
            <a:endParaRPr lang="en-US" sz="1200" b="1"/>
          </a:p>
          <a:p>
            <a:pPr marL="0"/>
            <a:endParaRPr lang="en-US" sz="1200" b="1"/>
          </a:p>
          <a:p>
            <a:endParaRPr lang="en-US" sz="1200" b="1"/>
          </a:p>
        </p:txBody>
      </p:sp>
      <p:pic>
        <p:nvPicPr>
          <p:cNvPr id="10" name="Picture 9">
            <a:extLst>
              <a:ext uri="{FF2B5EF4-FFF2-40B4-BE49-F238E27FC236}">
                <a16:creationId xmlns:a16="http://schemas.microsoft.com/office/drawing/2014/main" id="{322318B6-323F-314D-87AC-E32D50AD6957}"/>
              </a:ext>
            </a:extLst>
          </p:cNvPr>
          <p:cNvPicPr>
            <a:picLocks noChangeAspect="1"/>
          </p:cNvPicPr>
          <p:nvPr/>
        </p:nvPicPr>
        <p:blipFill>
          <a:blip r:embed="rId3"/>
          <a:stretch>
            <a:fillRect/>
          </a:stretch>
        </p:blipFill>
        <p:spPr>
          <a:xfrm>
            <a:off x="466344" y="2777690"/>
            <a:ext cx="5194943" cy="3449389"/>
          </a:xfrm>
          <a:prstGeom prst="rect">
            <a:avLst/>
          </a:prstGeom>
        </p:spPr>
      </p:pic>
      <p:pic>
        <p:nvPicPr>
          <p:cNvPr id="5" name="Picture 4">
            <a:extLst>
              <a:ext uri="{FF2B5EF4-FFF2-40B4-BE49-F238E27FC236}">
                <a16:creationId xmlns:a16="http://schemas.microsoft.com/office/drawing/2014/main" id="{297F30E5-A4FB-C5B8-02EB-7B684B4F1AF2}"/>
              </a:ext>
            </a:extLst>
          </p:cNvPr>
          <p:cNvPicPr>
            <a:picLocks noChangeAspect="1"/>
          </p:cNvPicPr>
          <p:nvPr/>
        </p:nvPicPr>
        <p:blipFill>
          <a:blip r:embed="rId4"/>
          <a:stretch>
            <a:fillRect/>
          </a:stretch>
        </p:blipFill>
        <p:spPr>
          <a:xfrm>
            <a:off x="5880685" y="2921701"/>
            <a:ext cx="5468112" cy="3089482"/>
          </a:xfrm>
          <a:prstGeom prst="rect">
            <a:avLst/>
          </a:prstGeom>
        </p:spPr>
      </p:pic>
      <p:sp>
        <p:nvSpPr>
          <p:cNvPr id="2" name="Date Placeholder 1">
            <a:extLst>
              <a:ext uri="{FF2B5EF4-FFF2-40B4-BE49-F238E27FC236}">
                <a16:creationId xmlns:a16="http://schemas.microsoft.com/office/drawing/2014/main" id="{DA884D8B-635B-7402-1437-04A104C24B54}"/>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sz="1200">
                <a:solidFill>
                  <a:schemeClr val="tx1">
                    <a:tint val="75000"/>
                  </a:schemeClr>
                </a:solidFill>
              </a:rPr>
              <a:t>2022</a:t>
            </a:r>
          </a:p>
        </p:txBody>
      </p:sp>
      <p:sp>
        <p:nvSpPr>
          <p:cNvPr id="3" name="Footer Placeholder 2">
            <a:extLst>
              <a:ext uri="{FF2B5EF4-FFF2-40B4-BE49-F238E27FC236}">
                <a16:creationId xmlns:a16="http://schemas.microsoft.com/office/drawing/2014/main" id="{FAD9BE9C-B5EA-5DA0-9156-6E05D388299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TRINAT</a:t>
            </a: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8FB4751-880F-D840-AAA9-3A15815CC996}" type="slidenum">
              <a:rPr lang="en-US" sz="1200" smtClean="0">
                <a:solidFill>
                  <a:schemeClr val="tx1">
                    <a:tint val="75000"/>
                  </a:schemeClr>
                </a:solidFill>
              </a:rPr>
              <a:pPr>
                <a:spcAft>
                  <a:spcPts val="600"/>
                </a:spcAft>
              </a:pPr>
              <a:t>9</a:t>
            </a:fld>
            <a:endParaRPr lang="en-US" sz="1200">
              <a:solidFill>
                <a:schemeClr val="tx1">
                  <a:tint val="75000"/>
                </a:schemeClr>
              </a:solidFill>
            </a:endParaRPr>
          </a:p>
        </p:txBody>
      </p:sp>
      <p:sp>
        <p:nvSpPr>
          <p:cNvPr id="6" name="TextBox 5">
            <a:extLst>
              <a:ext uri="{FF2B5EF4-FFF2-40B4-BE49-F238E27FC236}">
                <a16:creationId xmlns:a16="http://schemas.microsoft.com/office/drawing/2014/main" id="{D47FCD38-9C86-FE13-CB82-91B682494AED}"/>
              </a:ext>
            </a:extLst>
          </p:cNvPr>
          <p:cNvSpPr txBox="1"/>
          <p:nvPr/>
        </p:nvSpPr>
        <p:spPr>
          <a:xfrm>
            <a:off x="1588385" y="623039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41K P = 96 ± 4%</a:t>
            </a:r>
          </a:p>
        </p:txBody>
      </p:sp>
      <p:sp>
        <p:nvSpPr>
          <p:cNvPr id="7" name="TextBox 6">
            <a:extLst>
              <a:ext uri="{FF2B5EF4-FFF2-40B4-BE49-F238E27FC236}">
                <a16:creationId xmlns:a16="http://schemas.microsoft.com/office/drawing/2014/main" id="{E47B6342-9119-CAA8-C9B0-28B61FEC11D7}"/>
              </a:ext>
            </a:extLst>
          </p:cNvPr>
          <p:cNvSpPr txBox="1"/>
          <p:nvPr/>
        </p:nvSpPr>
        <p:spPr>
          <a:xfrm>
            <a:off x="7123667" y="628790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47K P = 96 ± 5%</a:t>
            </a:r>
          </a:p>
        </p:txBody>
      </p:sp>
      <p:cxnSp>
        <p:nvCxnSpPr>
          <p:cNvPr id="8" name="Straight Arrow Connector 7">
            <a:extLst>
              <a:ext uri="{FF2B5EF4-FFF2-40B4-BE49-F238E27FC236}">
                <a16:creationId xmlns:a16="http://schemas.microsoft.com/office/drawing/2014/main" id="{55D6CE70-DDFE-2664-E877-A996E04DFC05}"/>
              </a:ext>
            </a:extLst>
          </p:cNvPr>
          <p:cNvCxnSpPr/>
          <p:nvPr/>
        </p:nvCxnSpPr>
        <p:spPr>
          <a:xfrm>
            <a:off x="5638800" y="2971800"/>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6AD215B-1283-B4E5-FD92-7F2FFE5A6A64}"/>
              </a:ext>
            </a:extLst>
          </p:cNvPr>
          <p:cNvCxnSpPr/>
          <p:nvPr/>
        </p:nvCxnSpPr>
        <p:spPr>
          <a:xfrm>
            <a:off x="5781675" y="3114675"/>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FA21079-E2C3-374F-B14F-164BD9037C98}"/>
              </a:ext>
            </a:extLst>
          </p:cNvPr>
          <p:cNvCxnSpPr/>
          <p:nvPr/>
        </p:nvCxnSpPr>
        <p:spPr>
          <a:xfrm flipH="1" flipV="1">
            <a:off x="10290479" y="4449976"/>
            <a:ext cx="985597" cy="63217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CE969157-6688-FC48-B094-2B6DDCFFD984}"/>
              </a:ext>
            </a:extLst>
          </p:cNvPr>
          <p:cNvSpPr txBox="1"/>
          <p:nvPr/>
        </p:nvSpPr>
        <p:spPr>
          <a:xfrm>
            <a:off x="10783277" y="5144281"/>
            <a:ext cx="986215" cy="276999"/>
          </a:xfrm>
          <a:prstGeom prst="rect">
            <a:avLst/>
          </a:prstGeom>
          <a:noFill/>
        </p:spPr>
        <p:txBody>
          <a:bodyPr wrap="square" rtlCol="0">
            <a:spAutoFit/>
          </a:bodyPr>
          <a:lstStyle/>
          <a:p>
            <a:r>
              <a:rPr lang="en-US" sz="1200" b="1" dirty="0"/>
              <a:t>MOT Light</a:t>
            </a:r>
          </a:p>
        </p:txBody>
      </p:sp>
    </p:spTree>
    <p:extLst>
      <p:ext uri="{BB962C8B-B14F-4D97-AF65-F5344CB8AC3E}">
        <p14:creationId xmlns:p14="http://schemas.microsoft.com/office/powerpoint/2010/main" val="1980560189"/>
      </p:ext>
    </p:extLst>
  </p:cSld>
  <p:clrMapOvr>
    <a:masterClrMapping/>
  </p:clrMapOvr>
</p:sld>
</file>

<file path=ppt/theme/theme1.xml><?xml version="1.0" encoding="utf-8"?>
<a:theme xmlns:a="http://schemas.openxmlformats.org/drawingml/2006/main" name="Office Theme">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s_Organic_Presentation_Win32_SW_v10" id="{DC562BE4-E08E-454A-B691-6114CE311FC5}" vid="{3E179901-8EB6-4C8D-9438-AECDEF043B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otalTime>0</TotalTime>
  <Words>2376</Words>
  <Application>Microsoft Macintosh PowerPoint</Application>
  <PresentationFormat>Widescreen</PresentationFormat>
  <Paragraphs>212</Paragraphs>
  <Slides>16</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Cambria Math</vt:lpstr>
      <vt:lpstr>Courier New</vt:lpstr>
      <vt:lpstr>Georgia</vt:lpstr>
      <vt:lpstr>Gill Sans Nova</vt:lpstr>
      <vt:lpstr>Gill Sans Nova Light</vt:lpstr>
      <vt:lpstr>Sagona Book</vt:lpstr>
      <vt:lpstr>Times New Roman</vt:lpstr>
      <vt:lpstr>Office Theme</vt:lpstr>
      <vt:lpstr>Trapping and Spin-Polarizing 47K for Nuclear Beta Decay Studies</vt:lpstr>
      <vt:lpstr>TRIUMF’S Neutral Atom Trap for Beta Decay (TRINAT)</vt:lpstr>
      <vt:lpstr>Trapping the atoms using a MOT, a damped harmonic oscillator</vt:lpstr>
      <vt:lpstr>Trapping the atoms using a MOT</vt:lpstr>
      <vt:lpstr>Spin-Polarized through Optical Pumping</vt:lpstr>
      <vt:lpstr>Locking the laser diode to the correct frequency</vt:lpstr>
      <vt:lpstr>EOMs &amp; Sidebands</vt:lpstr>
      <vt:lpstr>Measuring the Polarization</vt:lpstr>
      <vt:lpstr>47K Polarization Progress</vt:lpstr>
      <vt:lpstr>Update to 47K Polarization</vt:lpstr>
      <vt:lpstr>Thank you </vt:lpstr>
      <vt:lpstr>OP Laser Polarization</vt:lpstr>
      <vt:lpstr>Locking the laser diode to the correct frequency</vt:lpstr>
      <vt:lpstr>EOMs &amp; Sidebands</vt:lpstr>
      <vt:lpstr>PowerPoint Presentation</vt:lpstr>
      <vt:lpstr>Measuring Polarization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Polarizing Atoms for</dc:title>
  <dc:creator>Hannah Gallop</dc:creator>
  <cp:lastModifiedBy/>
  <cp:revision>1018</cp:revision>
  <dcterms:created xsi:type="dcterms:W3CDTF">2022-12-12T23:20:53Z</dcterms:created>
  <dcterms:modified xsi:type="dcterms:W3CDTF">2023-08-17T23:24:37Z</dcterms:modified>
</cp:coreProperties>
</file>