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89545b54f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89545b54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867033227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867033227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89545b54f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89545b54f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867033227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86703322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867033227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867033227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86102094c_0_8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86102094c_0_8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89545b54f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89545b54f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89545b54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89545b54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89545b54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89545b54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89545b54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89545b54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84cb3757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84cb3757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84cb37572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84cb37572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89545b54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89545b54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84cb37572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84cb37572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84cb37572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84cb37572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g"/><Relationship Id="rId4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Sweeping Magnetic Field  on Neutral Atom Trap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Anya Forestell, TRINAT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Supervisor: Dr. John Behr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amforest@edu.uwaterloo.ca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/>
          <p:nvPr>
            <p:ph type="title"/>
          </p:nvPr>
        </p:nvSpPr>
        <p:spPr>
          <a:xfrm>
            <a:off x="311700" y="312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Camera Setup</a:t>
            </a:r>
            <a:endParaRPr/>
          </a:p>
        </p:txBody>
      </p:sp>
      <p:sp>
        <p:nvSpPr>
          <p:cNvPr id="130" name="Google Shape;130;p22"/>
          <p:cNvSpPr txBox="1"/>
          <p:nvPr>
            <p:ph idx="1" type="body"/>
          </p:nvPr>
        </p:nvSpPr>
        <p:spPr>
          <a:xfrm>
            <a:off x="274950" y="1273363"/>
            <a:ext cx="3916500" cy="16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Design/setup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Firefly camera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○"/>
            </a:pPr>
            <a:r>
              <a:rPr lang="en"/>
              <a:t>System of lenses</a:t>
            </a:r>
            <a:endParaRPr/>
          </a:p>
        </p:txBody>
      </p:sp>
      <p:grpSp>
        <p:nvGrpSpPr>
          <p:cNvPr id="131" name="Google Shape;131;p22"/>
          <p:cNvGrpSpPr/>
          <p:nvPr/>
        </p:nvGrpSpPr>
        <p:grpSpPr>
          <a:xfrm>
            <a:off x="3628175" y="257825"/>
            <a:ext cx="4661625" cy="4517600"/>
            <a:chOff x="4482375" y="312950"/>
            <a:chExt cx="4661625" cy="4517600"/>
          </a:xfrm>
        </p:grpSpPr>
        <p:grpSp>
          <p:nvGrpSpPr>
            <p:cNvPr id="132" name="Google Shape;132;p22"/>
            <p:cNvGrpSpPr/>
            <p:nvPr/>
          </p:nvGrpSpPr>
          <p:grpSpPr>
            <a:xfrm>
              <a:off x="4482375" y="312950"/>
              <a:ext cx="4139225" cy="4517600"/>
              <a:chOff x="4546575" y="312950"/>
              <a:chExt cx="4139225" cy="4517600"/>
            </a:xfrm>
          </p:grpSpPr>
          <p:pic>
            <p:nvPicPr>
              <p:cNvPr id="133" name="Google Shape;133;p22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5308900" y="312950"/>
                <a:ext cx="3376900" cy="45176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4" name="Google Shape;134;p22"/>
              <p:cNvSpPr txBox="1"/>
              <p:nvPr/>
            </p:nvSpPr>
            <p:spPr>
              <a:xfrm>
                <a:off x="4546575" y="4032525"/>
                <a:ext cx="1469700" cy="45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2400">
                    <a:solidFill>
                      <a:srgbClr val="FF0000"/>
                    </a:solidFill>
                  </a:rPr>
                  <a:t>Camera</a:t>
                </a:r>
                <a:endParaRPr b="1" sz="240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35" name="Google Shape;135;p22"/>
            <p:cNvSpPr txBox="1"/>
            <p:nvPr/>
          </p:nvSpPr>
          <p:spPr>
            <a:xfrm>
              <a:off x="7311300" y="3040575"/>
              <a:ext cx="1832700" cy="45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rgbClr val="FF0000"/>
                  </a:solidFill>
                </a:rPr>
                <a:t>30mm lens</a:t>
              </a:r>
              <a:endParaRPr b="1" sz="2400">
                <a:solidFill>
                  <a:srgbClr val="FF0000"/>
                </a:solidFill>
              </a:endParaRPr>
            </a:p>
          </p:txBody>
        </p:sp>
        <p:sp>
          <p:nvSpPr>
            <p:cNvPr id="136" name="Google Shape;136;p22"/>
            <p:cNvSpPr txBox="1"/>
            <p:nvPr/>
          </p:nvSpPr>
          <p:spPr>
            <a:xfrm>
              <a:off x="4753900" y="1992375"/>
              <a:ext cx="1713600" cy="84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rgbClr val="FF0000"/>
                  </a:solidFill>
                </a:rPr>
                <a:t>Red glass filter</a:t>
              </a:r>
              <a:endParaRPr b="1" sz="2400">
                <a:solidFill>
                  <a:srgbClr val="FF0000"/>
                </a:solidFill>
              </a:endParaRPr>
            </a:p>
          </p:txBody>
        </p:sp>
        <p:sp>
          <p:nvSpPr>
            <p:cNvPr id="137" name="Google Shape;137;p22"/>
            <p:cNvSpPr txBox="1"/>
            <p:nvPr/>
          </p:nvSpPr>
          <p:spPr>
            <a:xfrm>
              <a:off x="7757575" y="1683475"/>
              <a:ext cx="1256100" cy="84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rgbClr val="FF0000"/>
                  </a:solidFill>
                </a:rPr>
                <a:t>250mm lens</a:t>
              </a:r>
              <a:endParaRPr b="1" sz="2400">
                <a:solidFill>
                  <a:srgbClr val="FF0000"/>
                </a:solidFill>
              </a:endParaRPr>
            </a:p>
          </p:txBody>
        </p:sp>
        <p:sp>
          <p:nvSpPr>
            <p:cNvPr id="138" name="Google Shape;138;p22"/>
            <p:cNvSpPr txBox="1"/>
            <p:nvPr/>
          </p:nvSpPr>
          <p:spPr>
            <a:xfrm>
              <a:off x="6828825" y="312950"/>
              <a:ext cx="863400" cy="45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rgbClr val="FF0000"/>
                  </a:solidFill>
                </a:rPr>
                <a:t>Trap</a:t>
              </a:r>
              <a:endParaRPr b="1" sz="240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/>
          <p:nvPr>
            <p:ph type="title"/>
          </p:nvPr>
        </p:nvSpPr>
        <p:spPr>
          <a:xfrm>
            <a:off x="311700" y="445025"/>
            <a:ext cx="422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Lamp and Target Images</a:t>
            </a:r>
            <a:endParaRPr/>
          </a:p>
        </p:txBody>
      </p:sp>
      <p:grpSp>
        <p:nvGrpSpPr>
          <p:cNvPr id="144" name="Google Shape;144;p23"/>
          <p:cNvGrpSpPr/>
          <p:nvPr/>
        </p:nvGrpSpPr>
        <p:grpSpPr>
          <a:xfrm>
            <a:off x="8" y="1379235"/>
            <a:ext cx="9152265" cy="3583561"/>
            <a:chOff x="0" y="1144285"/>
            <a:chExt cx="9543551" cy="3586789"/>
          </a:xfrm>
        </p:grpSpPr>
        <p:pic>
          <p:nvPicPr>
            <p:cNvPr id="145" name="Google Shape;145;p23"/>
            <p:cNvPicPr preferRelativeResize="0"/>
            <p:nvPr/>
          </p:nvPicPr>
          <p:blipFill rotWithShape="1">
            <a:blip r:embed="rId3">
              <a:alphaModFix/>
            </a:blip>
            <a:srcRect b="34473" l="0" r="57795" t="0"/>
            <a:stretch/>
          </p:blipFill>
          <p:spPr>
            <a:xfrm>
              <a:off x="0" y="1170138"/>
              <a:ext cx="4771774" cy="35350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Google Shape;146;p2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771775" y="1144285"/>
              <a:ext cx="4771776" cy="358678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7" name="Google Shape;147;p23"/>
          <p:cNvSpPr txBox="1"/>
          <p:nvPr/>
        </p:nvSpPr>
        <p:spPr>
          <a:xfrm>
            <a:off x="4911450" y="370425"/>
            <a:ext cx="29364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Center of cloud: 0.15mm x 0.05mm off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sweep: Uniform Magnetic Field</a:t>
            </a:r>
            <a:endParaRPr/>
          </a:p>
        </p:txBody>
      </p:sp>
      <p:pic>
        <p:nvPicPr>
          <p:cNvPr id="153" name="Google Shape;15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71450"/>
            <a:ext cx="5429400" cy="407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4"/>
          <p:cNvSpPr txBox="1"/>
          <p:nvPr/>
        </p:nvSpPr>
        <p:spPr>
          <a:xfrm>
            <a:off x="5429400" y="2086875"/>
            <a:ext cx="3418200" cy="20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Balanced coils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Current sweep: -1.0A - 0.0A, steps of 0.2A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Optimized current confirmed: -0.44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Sweep: Gradient Magnetic Field</a:t>
            </a:r>
            <a:endParaRPr/>
          </a:p>
        </p:txBody>
      </p:sp>
      <p:pic>
        <p:nvPicPr>
          <p:cNvPr id="160" name="Google Shape;16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49489"/>
            <a:ext cx="4658650" cy="349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85350" y="1649511"/>
            <a:ext cx="4658650" cy="349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Current Sweep: Gradient Magnetic Field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7" name="Google Shape;16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72600"/>
            <a:ext cx="4627850" cy="3470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6150" y="1672613"/>
            <a:ext cx="4627850" cy="3470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next?</a:t>
            </a:r>
            <a:endParaRPr/>
          </a:p>
        </p:txBody>
      </p:sp>
      <p:sp>
        <p:nvSpPr>
          <p:cNvPr id="174" name="Google Shape;174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Sweep bigger gradients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Take more data to get clearer trend (and smaller steps of gradient)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Create predictive model and compare data to it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/>
              <a:t>Better probe sensitivity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180" name="Google Shape;180;p2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667200" y="1165375"/>
            <a:ext cx="7809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TRINAT Overview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Power supply communication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Near Helmholtz simulations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Camera setup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Current Sweep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next?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TRINAT Overview</a:t>
            </a:r>
            <a:endParaRPr/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300" y="1152475"/>
            <a:ext cx="3448976" cy="3749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 rotWithShape="1">
          <a:blip r:embed="rId4">
            <a:alphaModFix/>
          </a:blip>
          <a:srcRect b="0" l="0" r="27309" t="0"/>
          <a:stretch/>
        </p:blipFill>
        <p:spPr>
          <a:xfrm>
            <a:off x="4549119" y="964237"/>
            <a:ext cx="3058556" cy="4125776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7554125" y="4292700"/>
            <a:ext cx="1469700" cy="7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Fenker et al., PRL, 2018.</a:t>
            </a:r>
            <a:endParaRPr/>
          </a:p>
        </p:txBody>
      </p:sp>
      <p:sp>
        <p:nvSpPr>
          <p:cNvPr id="70" name="Google Shape;70;p15"/>
          <p:cNvSpPr/>
          <p:nvPr/>
        </p:nvSpPr>
        <p:spPr>
          <a:xfrm>
            <a:off x="5852825" y="2436400"/>
            <a:ext cx="348000" cy="1056900"/>
          </a:xfrm>
          <a:prstGeom prst="up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5"/>
          <p:cNvSpPr txBox="1"/>
          <p:nvPr/>
        </p:nvSpPr>
        <p:spPr>
          <a:xfrm>
            <a:off x="6123475" y="2563175"/>
            <a:ext cx="2010600" cy="9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0000"/>
                </a:solidFill>
              </a:rPr>
              <a:t>Polarization Axis</a:t>
            </a:r>
            <a:endParaRPr b="1" sz="2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Power Supply Communication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247225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Moserial, CuteCom, GtkTerm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None quite worked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C++ code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 answers from power supplies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Python code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○"/>
            </a:pPr>
            <a:r>
              <a:rPr lang="en"/>
              <a:t>Worked!</a:t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6388" y="0"/>
            <a:ext cx="3857624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24040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Near-Helmholtz Simulation</a:t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3550" y="1261100"/>
            <a:ext cx="2482000" cy="3332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" name="Google Shape;85;p17"/>
          <p:cNvGrpSpPr/>
          <p:nvPr/>
        </p:nvGrpSpPr>
        <p:grpSpPr>
          <a:xfrm>
            <a:off x="4059750" y="1261100"/>
            <a:ext cx="4442675" cy="3332000"/>
            <a:chOff x="4059750" y="1261100"/>
            <a:chExt cx="4442675" cy="3332000"/>
          </a:xfrm>
        </p:grpSpPr>
        <p:pic>
          <p:nvPicPr>
            <p:cNvPr id="86" name="Google Shape;86;p1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059750" y="1261100"/>
              <a:ext cx="4442675" cy="333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7" name="Google Shape;87;p17"/>
            <p:cNvSpPr/>
            <p:nvPr/>
          </p:nvSpPr>
          <p:spPr>
            <a:xfrm>
              <a:off x="4898575" y="3119625"/>
              <a:ext cx="257700" cy="1005600"/>
            </a:xfrm>
            <a:prstGeom prst="upArrow">
              <a:avLst>
                <a:gd fmla="val 50000" name="adj1"/>
                <a:gd fmla="val 50000" name="adj2"/>
              </a:avLst>
            </a:prstGeom>
            <a:solidFill>
              <a:srgbClr val="FF0000"/>
            </a:solidFill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7"/>
            <p:cNvSpPr/>
            <p:nvPr/>
          </p:nvSpPr>
          <p:spPr>
            <a:xfrm>
              <a:off x="6855725" y="3209850"/>
              <a:ext cx="257700" cy="1005600"/>
            </a:xfrm>
            <a:prstGeom prst="upArrow">
              <a:avLst>
                <a:gd fmla="val 50000" name="adj1"/>
                <a:gd fmla="val 50000" name="adj2"/>
              </a:avLst>
            </a:prstGeom>
            <a:solidFill>
              <a:srgbClr val="FF0000"/>
            </a:solidFill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311700" y="24040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Near-Helmholtz Simulation</a:t>
            </a:r>
            <a:endParaRPr/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3550" y="1275588"/>
            <a:ext cx="2482000" cy="3317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59750" y="1256454"/>
            <a:ext cx="4442675" cy="3341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Near Helmholtz Simulation</a:t>
            </a:r>
            <a:endParaRPr/>
          </a:p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Design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Field measurements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Anti-Helmholtz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○"/>
            </a:pPr>
            <a:r>
              <a:rPr lang="en"/>
              <a:t>Helmholtz</a:t>
            </a:r>
            <a:endParaRPr/>
          </a:p>
        </p:txBody>
      </p:sp>
      <p:grpSp>
        <p:nvGrpSpPr>
          <p:cNvPr id="102" name="Google Shape;102;p19"/>
          <p:cNvGrpSpPr/>
          <p:nvPr/>
        </p:nvGrpSpPr>
        <p:grpSpPr>
          <a:xfrm>
            <a:off x="4858850" y="482313"/>
            <a:ext cx="3525850" cy="4554063"/>
            <a:chOff x="4858850" y="482313"/>
            <a:chExt cx="3525850" cy="4554063"/>
          </a:xfrm>
        </p:grpSpPr>
        <p:pic>
          <p:nvPicPr>
            <p:cNvPr id="103" name="Google Shape;103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262975" y="482313"/>
              <a:ext cx="3121725" cy="4178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" name="Google Shape;104;p19"/>
            <p:cNvSpPr/>
            <p:nvPr/>
          </p:nvSpPr>
          <p:spPr>
            <a:xfrm>
              <a:off x="6640700" y="3463075"/>
              <a:ext cx="1019400" cy="3030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FF0000"/>
            </a:solidFill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9"/>
            <p:cNvSpPr/>
            <p:nvPr/>
          </p:nvSpPr>
          <p:spPr>
            <a:xfrm rot="7305200">
              <a:off x="4891959" y="3996468"/>
              <a:ext cx="1019261" cy="30312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FF0000"/>
            </a:solidFill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9"/>
            <p:cNvSpPr/>
            <p:nvPr/>
          </p:nvSpPr>
          <p:spPr>
            <a:xfrm rot="-6033947">
              <a:off x="5696490" y="2018039"/>
              <a:ext cx="1019282" cy="303026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FF0000"/>
            </a:solidFill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9"/>
            <p:cNvSpPr txBox="1"/>
            <p:nvPr/>
          </p:nvSpPr>
          <p:spPr>
            <a:xfrm>
              <a:off x="7660100" y="3331875"/>
              <a:ext cx="349200" cy="48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rgbClr val="FF0000"/>
                  </a:solidFill>
                </a:rPr>
                <a:t>X</a:t>
              </a:r>
              <a:endParaRPr b="1" sz="2400">
                <a:solidFill>
                  <a:srgbClr val="FF0000"/>
                </a:solidFill>
              </a:endParaRPr>
            </a:p>
          </p:txBody>
        </p:sp>
        <p:sp>
          <p:nvSpPr>
            <p:cNvPr id="108" name="Google Shape;108;p19"/>
            <p:cNvSpPr txBox="1"/>
            <p:nvPr/>
          </p:nvSpPr>
          <p:spPr>
            <a:xfrm>
              <a:off x="5798650" y="1152475"/>
              <a:ext cx="349200" cy="48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rgbClr val="FF0000"/>
                  </a:solidFill>
                </a:rPr>
                <a:t>Z</a:t>
              </a:r>
              <a:endParaRPr b="1" sz="2400">
                <a:solidFill>
                  <a:srgbClr val="FF0000"/>
                </a:solidFill>
              </a:endParaRPr>
            </a:p>
          </p:txBody>
        </p:sp>
        <p:sp>
          <p:nvSpPr>
            <p:cNvPr id="109" name="Google Shape;109;p19"/>
            <p:cNvSpPr txBox="1"/>
            <p:nvPr/>
          </p:nvSpPr>
          <p:spPr>
            <a:xfrm>
              <a:off x="4858850" y="4556075"/>
              <a:ext cx="349200" cy="48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rgbClr val="FF0000"/>
                  </a:solidFill>
                </a:rPr>
                <a:t>Y</a:t>
              </a:r>
              <a:endParaRPr b="1" sz="2400">
                <a:solidFill>
                  <a:srgbClr val="FF0000"/>
                </a:solidFill>
              </a:endParaRPr>
            </a:p>
          </p:txBody>
        </p:sp>
      </p:grpSp>
      <p:sp>
        <p:nvSpPr>
          <p:cNvPr id="110" name="Google Shape;110;p19"/>
          <p:cNvSpPr txBox="1"/>
          <p:nvPr/>
        </p:nvSpPr>
        <p:spPr>
          <a:xfrm>
            <a:off x="7347875" y="1392225"/>
            <a:ext cx="11859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0000"/>
                </a:solidFill>
              </a:rPr>
              <a:t>Probe</a:t>
            </a:r>
            <a:endParaRPr b="1" sz="2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93200"/>
            <a:ext cx="5667050" cy="4250288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0"/>
          <p:cNvSpPr txBox="1"/>
          <p:nvPr>
            <p:ph type="title"/>
          </p:nvPr>
        </p:nvSpPr>
        <p:spPr>
          <a:xfrm>
            <a:off x="311700" y="24960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Near-Helmholtz Simulation</a:t>
            </a:r>
            <a:endParaRPr/>
          </a:p>
        </p:txBody>
      </p:sp>
      <p:sp>
        <p:nvSpPr>
          <p:cNvPr id="117" name="Google Shape;117;p20"/>
          <p:cNvSpPr txBox="1"/>
          <p:nvPr/>
        </p:nvSpPr>
        <p:spPr>
          <a:xfrm>
            <a:off x="5414200" y="1091400"/>
            <a:ext cx="3418200" cy="40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Anti-Helmholtz Coils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Constant current: 4A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Measured:</a:t>
            </a:r>
            <a:endParaRPr sz="1800">
              <a:solidFill>
                <a:schemeClr val="dk2"/>
              </a:solidFill>
            </a:endParaRPr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">
                <a:solidFill>
                  <a:schemeClr val="dk2"/>
                </a:solidFill>
              </a:rPr>
              <a:t>X field along X axis</a:t>
            </a:r>
            <a:endParaRPr>
              <a:solidFill>
                <a:schemeClr val="dk2"/>
              </a:solidFill>
            </a:endParaRPr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">
                <a:solidFill>
                  <a:schemeClr val="dk2"/>
                </a:solidFill>
              </a:rPr>
              <a:t>Y field along Y axis</a:t>
            </a:r>
            <a:endParaRPr>
              <a:solidFill>
                <a:schemeClr val="dk2"/>
              </a:solidFill>
            </a:endParaRPr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">
                <a:solidFill>
                  <a:schemeClr val="dk2"/>
                </a:solidFill>
              </a:rPr>
              <a:t>Z field along Z axis</a:t>
            </a:r>
            <a:endParaRPr>
              <a:solidFill>
                <a:schemeClr val="dk2"/>
              </a:solidFill>
            </a:endParaRPr>
          </a:p>
          <a:p>
            <a:pPr indent="-317500" lvl="1" marL="914400" rtl="0" algn="l"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400"/>
              <a:buChar char="○"/>
            </a:pPr>
            <a:r>
              <a:rPr lang="en">
                <a:solidFill>
                  <a:schemeClr val="dk2"/>
                </a:solidFill>
              </a:rPr>
              <a:t>Others are 0 due to coil symmetry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93225"/>
            <a:ext cx="5667049" cy="4250287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/>
          <p:nvPr>
            <p:ph type="title"/>
          </p:nvPr>
        </p:nvSpPr>
        <p:spPr>
          <a:xfrm>
            <a:off x="311700" y="24960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Near-Helmholtz Simulation</a:t>
            </a:r>
            <a:endParaRPr/>
          </a:p>
        </p:txBody>
      </p:sp>
      <p:sp>
        <p:nvSpPr>
          <p:cNvPr id="124" name="Google Shape;124;p21"/>
          <p:cNvSpPr txBox="1"/>
          <p:nvPr/>
        </p:nvSpPr>
        <p:spPr>
          <a:xfrm>
            <a:off x="5414200" y="1091400"/>
            <a:ext cx="3418200" cy="40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Helmholtz</a:t>
            </a:r>
            <a:r>
              <a:rPr lang="en" sz="1800">
                <a:solidFill>
                  <a:schemeClr val="dk2"/>
                </a:solidFill>
              </a:rPr>
              <a:t> Coils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Current: 1A - 5A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Measured:</a:t>
            </a:r>
            <a:endParaRPr sz="1800">
              <a:solidFill>
                <a:schemeClr val="dk2"/>
              </a:solidFill>
            </a:endParaRPr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">
                <a:solidFill>
                  <a:schemeClr val="dk2"/>
                </a:solidFill>
              </a:rPr>
              <a:t>X field along X axis</a:t>
            </a:r>
            <a:endParaRPr>
              <a:solidFill>
                <a:schemeClr val="dk2"/>
              </a:solidFill>
            </a:endParaRPr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">
                <a:solidFill>
                  <a:schemeClr val="dk2"/>
                </a:solidFill>
              </a:rPr>
              <a:t>Y field along all axes</a:t>
            </a:r>
            <a:endParaRPr>
              <a:solidFill>
                <a:schemeClr val="dk2"/>
              </a:solidFill>
            </a:endParaRPr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">
                <a:solidFill>
                  <a:schemeClr val="dk2"/>
                </a:solidFill>
              </a:rPr>
              <a:t>Z field along Z axis</a:t>
            </a:r>
            <a:endParaRPr>
              <a:solidFill>
                <a:schemeClr val="dk2"/>
              </a:solidFill>
            </a:endParaRPr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">
                <a:solidFill>
                  <a:schemeClr val="dk2"/>
                </a:solidFill>
              </a:rPr>
              <a:t>Others are 0 due to coil symmetry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Example: Y field along Y axis at 4A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